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38"/>
  </p:notesMasterIdLst>
  <p:sldIdLst>
    <p:sldId id="283" r:id="rId3"/>
    <p:sldId id="286" r:id="rId4"/>
    <p:sldId id="258" r:id="rId5"/>
    <p:sldId id="324" r:id="rId6"/>
    <p:sldId id="321" r:id="rId7"/>
    <p:sldId id="257" r:id="rId8"/>
    <p:sldId id="292" r:id="rId9"/>
    <p:sldId id="289" r:id="rId10"/>
    <p:sldId id="291" r:id="rId11"/>
    <p:sldId id="285" r:id="rId12"/>
    <p:sldId id="295" r:id="rId13"/>
    <p:sldId id="260" r:id="rId14"/>
    <p:sldId id="298" r:id="rId15"/>
    <p:sldId id="299" r:id="rId16"/>
    <p:sldId id="301" r:id="rId17"/>
    <p:sldId id="302" r:id="rId18"/>
    <p:sldId id="300" r:id="rId19"/>
    <p:sldId id="328" r:id="rId20"/>
    <p:sldId id="304" r:id="rId21"/>
    <p:sldId id="305" r:id="rId22"/>
    <p:sldId id="308" r:id="rId23"/>
    <p:sldId id="309" r:id="rId24"/>
    <p:sldId id="314" r:id="rId25"/>
    <p:sldId id="315" r:id="rId26"/>
    <p:sldId id="316" r:id="rId27"/>
    <p:sldId id="327" r:id="rId28"/>
    <p:sldId id="326" r:id="rId29"/>
    <p:sldId id="318" r:id="rId30"/>
    <p:sldId id="325" r:id="rId31"/>
    <p:sldId id="297" r:id="rId32"/>
    <p:sldId id="311" r:id="rId33"/>
    <p:sldId id="272" r:id="rId34"/>
    <p:sldId id="282" r:id="rId35"/>
    <p:sldId id="323" r:id="rId36"/>
    <p:sldId id="322" r:id="rId37"/>
  </p:sldIdLst>
  <p:sldSz cx="9144000" cy="5143500" type="screen16x9"/>
  <p:notesSz cx="6858000" cy="9144000"/>
  <p:embeddedFontLst>
    <p:embeddedFont>
      <p:font typeface="Aharoni" panose="02010803020104030203" pitchFamily="2" charset="-79"/>
      <p:bold r:id="rId39"/>
    </p:embeddedFont>
    <p:embeddedFont>
      <p:font typeface="Algerian" panose="04020705040A02060702" pitchFamily="82" charset="0"/>
      <p:regular r:id="rId40"/>
    </p:embeddedFont>
    <p:embeddedFont>
      <p:font typeface="Arial Black" panose="020B0A04020102020204" pitchFamily="34" charset="0"/>
      <p:bold r:id="rId41"/>
    </p:embeddedFont>
    <p:embeddedFont>
      <p:font typeface="Arial Rounded MT Bold" panose="020F0704030504030204" pitchFamily="34" charset="0"/>
      <p:regular r:id="rId42"/>
    </p:embeddedFont>
    <p:embeddedFont>
      <p:font typeface="Berlin Sans FB Demi" panose="020E0802020502020306" pitchFamily="34" charset="0"/>
      <p:bold r:id="rId43"/>
    </p:embeddedFont>
    <p:embeddedFont>
      <p:font typeface="Calibri" panose="020F0502020204030204" pitchFamily="34" charset="0"/>
      <p:regular r:id="rId44"/>
      <p:bold r:id="rId45"/>
      <p:italic r:id="rId46"/>
      <p:boldItalic r:id="rId47"/>
    </p:embeddedFont>
    <p:embeddedFont>
      <p:font typeface="Cascadia Mono ExtraLight" panose="020B0609020000020004" pitchFamily="49" charset="0"/>
      <p:regular r:id="rId48"/>
      <p:italic r:id="rId49"/>
    </p:embeddedFont>
    <p:embeddedFont>
      <p:font typeface="Comic Sans MS" panose="030F0702030302020204" pitchFamily="66" charset="0"/>
      <p:regular r:id="rId50"/>
      <p:bold r:id="rId51"/>
      <p:italic r:id="rId52"/>
      <p:boldItalic r:id="rId53"/>
    </p:embeddedFont>
    <p:embeddedFont>
      <p:font typeface="Montserrat" panose="00000500000000000000" pitchFamily="2" charset="0"/>
      <p:regular r:id="rId54"/>
      <p:bold r:id="rId55"/>
      <p:italic r:id="rId56"/>
      <p:boldItalic r:id="rId57"/>
    </p:embeddedFont>
    <p:embeddedFont>
      <p:font typeface="MV Boli" panose="02000500030200090000" pitchFamily="2" charset="0"/>
      <p:regular r:id="rId58"/>
    </p:embeddedFont>
    <p:embeddedFont>
      <p:font typeface="Roboto" panose="02000000000000000000" pitchFamily="2" charset="0"/>
      <p:regular r:id="rId59"/>
      <p:bold r:id="rId60"/>
      <p:italic r:id="rId61"/>
      <p:boldItalic r:id="rId62"/>
    </p:embeddedFont>
    <p:embeddedFont>
      <p:font typeface="Segoe UI Black" panose="020B0A02040204020203" pitchFamily="34" charset="0"/>
      <p:bold r:id="rId63"/>
      <p:boldItalic r:id="rId64"/>
    </p:embeddedFont>
    <p:embeddedFont>
      <p:font typeface="Verdana" panose="020B060403050404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4"/>
            <p14:sldId id="321"/>
            <p14:sldId id="257"/>
            <p14:sldId id="292"/>
            <p14:sldId id="289"/>
            <p14:sldId id="291"/>
            <p14:sldId id="285"/>
            <p14:sldId id="295"/>
            <p14:sldId id="260"/>
            <p14:sldId id="298"/>
            <p14:sldId id="299"/>
            <p14:sldId id="301"/>
            <p14:sldId id="302"/>
            <p14:sldId id="300"/>
            <p14:sldId id="328"/>
            <p14:sldId id="304"/>
            <p14:sldId id="305"/>
            <p14:sldId id="308"/>
            <p14:sldId id="309"/>
            <p14:sldId id="314"/>
            <p14:sldId id="315"/>
            <p14:sldId id="316"/>
            <p14:sldId id="327"/>
            <p14:sldId id="326"/>
            <p14:sldId id="318"/>
            <p14:sldId id="325"/>
            <p14:sldId id="297"/>
            <p14:sldId id="311"/>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930"/>
    <a:srgbClr val="54A11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293" autoAdjust="0"/>
  </p:normalViewPr>
  <p:slideViewPr>
    <p:cSldViewPr snapToGrid="0">
      <p:cViewPr varScale="1">
        <p:scale>
          <a:sx n="113" d="100"/>
          <a:sy n="113" d="100"/>
        </p:scale>
        <p:origin x="365" y="77"/>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3.xml"/><Relationship Id="rId61"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3.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fntdata"/><Relationship Id="rId34" Type="http://schemas.openxmlformats.org/officeDocument/2006/relationships/slide" Target="slides/slide32.xml"/><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00.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8.png"/><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ustomXml" Target="../ink/ink1.xml"/><Relationship Id="rId7"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customXml" Target="../ink/ink2.xml"/><Relationship Id="rId4" Type="http://schemas.openxmlformats.org/officeDocument/2006/relationships/image" Target="../media/image320.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Segoe UI Black" panose="020B0A02040204020203" pitchFamily="34" charset="0"/>
                <a:ea typeface="Segoe UI Black" panose="020B0A02040204020203" pitchFamily="34" charset="0"/>
                <a:cs typeface="Montserrat"/>
                <a:sym typeface="Montserrat"/>
              </a:rPr>
              <a:t>Capstone Project</a:t>
            </a:r>
          </a:p>
          <a:p>
            <a:pPr algn="just"/>
            <a:r>
              <a:rPr lang="en-US" sz="4000" b="1" i="0" dirty="0">
                <a:solidFill>
                  <a:srgbClr val="0070C0"/>
                </a:solidFill>
                <a:effectLst/>
                <a:latin typeface="Arial Rounded MT Bold" panose="020F0704030504030204" pitchFamily="34" charset="0"/>
              </a:rPr>
              <a:t>Play Store App Review Analysis</a:t>
            </a:r>
          </a:p>
        </p:txBody>
      </p:sp>
      <p:pic>
        <p:nvPicPr>
          <p:cNvPr id="8" name="Picture 7">
            <a:extLst>
              <a:ext uri="{FF2B5EF4-FFF2-40B4-BE49-F238E27FC236}">
                <a16:creationId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2759345" y="3383049"/>
            <a:ext cx="3625310" cy="1084912"/>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p>
          <a:p>
            <a:pPr algn="ctr">
              <a:lnSpc>
                <a:spcPct val="100000"/>
              </a:lnSpc>
              <a:spcBef>
                <a:spcPts val="100"/>
              </a:spcBef>
            </a:pPr>
            <a:r>
              <a:rPr lang="en-US" sz="1800" b="1" spc="-60" dirty="0">
                <a:solidFill>
                  <a:schemeClr val="accent2">
                    <a:lumMod val="50000"/>
                    <a:lumOff val="50000"/>
                  </a:schemeClr>
                </a:solidFill>
                <a:latin typeface="Verdana"/>
                <a:cs typeface="Verdana"/>
              </a:rPr>
              <a:t>Shreya Agrawal</a:t>
            </a:r>
          </a:p>
          <a:p>
            <a:pPr algn="ctr">
              <a:lnSpc>
                <a:spcPct val="100000"/>
              </a:lnSpc>
              <a:spcBef>
                <a:spcPts val="100"/>
              </a:spcBef>
            </a:pPr>
            <a:r>
              <a:rPr lang="en-US" sz="1800" b="1" spc="-60" dirty="0">
                <a:solidFill>
                  <a:schemeClr val="accent2">
                    <a:lumMod val="50000"/>
                    <a:lumOff val="50000"/>
                  </a:schemeClr>
                </a:solidFill>
                <a:latin typeface="Verdana"/>
                <a:cs typeface="Verdana"/>
              </a:rPr>
              <a:t>Shubhangani Tiwari</a:t>
            </a:r>
            <a:endParaRPr lang="en-US" sz="1800" dirty="0">
              <a:solidFill>
                <a:schemeClr val="accent2">
                  <a:lumMod val="50000"/>
                  <a:lumOff val="50000"/>
                </a:schemeClr>
              </a:solidFill>
              <a:latin typeface="Verdana"/>
              <a:cs typeface="Verdana"/>
            </a:endParaRPr>
          </a:p>
          <a:p>
            <a:pPr algn="ctr">
              <a:lnSpc>
                <a:spcPct val="100000"/>
              </a:lnSpc>
              <a:spcBef>
                <a:spcPts val="20"/>
              </a:spcBef>
            </a:pPr>
            <a:r>
              <a:rPr lang="en-US" sz="1400" b="1" spc="-60" dirty="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210" dirty="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04;p4">
            <a:extLst>
              <a:ext uri="{FF2B5EF4-FFF2-40B4-BE49-F238E27FC236}">
                <a16:creationId xmlns:a16="http://schemas.microsoft.com/office/drawing/2014/main" id="{C81EAAD2-7F25-6349-E805-605D8FCDEE46}"/>
              </a:ext>
            </a:extLst>
          </p:cNvPr>
          <p:cNvSpPr txBox="1">
            <a:spLocks/>
          </p:cNvSpPr>
          <p:nvPr/>
        </p:nvSpPr>
        <p:spPr>
          <a:xfrm>
            <a:off x="829006" y="99119"/>
            <a:ext cx="7743230"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a:solidFill>
                  <a:schemeClr val="tx1"/>
                </a:solidFill>
              </a:rPr>
              <a:t>Pairwise Plot for all Numerical Variables:</a:t>
            </a:r>
          </a:p>
        </p:txBody>
      </p:sp>
      <p:sp>
        <p:nvSpPr>
          <p:cNvPr id="7" name="object 13">
            <a:extLst>
              <a:ext uri="{FF2B5EF4-FFF2-40B4-BE49-F238E27FC236}">
                <a16:creationId xmlns:a16="http://schemas.microsoft.com/office/drawing/2014/main" id="{EBB28C29-7660-5C1B-06E1-9EEB47DB83AC}"/>
              </a:ext>
            </a:extLst>
          </p:cNvPr>
          <p:cNvSpPr/>
          <p:nvPr/>
        </p:nvSpPr>
        <p:spPr>
          <a:xfrm>
            <a:off x="315747" y="131293"/>
            <a:ext cx="513258" cy="506273"/>
          </a:xfrm>
          <a:prstGeom prst="rect">
            <a:avLst/>
          </a:prstGeom>
          <a:blipFill>
            <a:blip r:embed="rId2" cstate="print"/>
            <a:stretch>
              <a:fillRect/>
            </a:stretch>
          </a:blipFill>
        </p:spPr>
        <p:txBody>
          <a:bodyPr wrap="square" lIns="0" tIns="0" rIns="0" bIns="0" rtlCol="0"/>
          <a:lstStyle/>
          <a:p>
            <a:endParaRPr/>
          </a:p>
        </p:txBody>
      </p:sp>
      <p:pic>
        <p:nvPicPr>
          <p:cNvPr id="1026" name="Picture 2">
            <a:extLst>
              <a:ext uri="{FF2B5EF4-FFF2-40B4-BE49-F238E27FC236}">
                <a16:creationId xmlns:a16="http://schemas.microsoft.com/office/drawing/2014/main" id="{83A23C5D-55F9-2AC6-20D8-39ADE6AD1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317" y="575734"/>
            <a:ext cx="6217919" cy="44172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A92C1A-FEB3-59C9-548A-6DFE0828629B}"/>
              </a:ext>
            </a:extLst>
          </p:cNvPr>
          <p:cNvSpPr txBox="1"/>
          <p:nvPr/>
        </p:nvSpPr>
        <p:spPr>
          <a:xfrm>
            <a:off x="169335" y="928819"/>
            <a:ext cx="2255518" cy="3785652"/>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omic Sans MS" panose="030F0702030302020204" pitchFamily="66" charset="0"/>
              </a:rPr>
              <a:t>Ratings.</a:t>
            </a:r>
          </a:p>
          <a:p>
            <a:pPr marL="285750" indent="-285750">
              <a:buFont typeface="Arial" panose="020B0604020202020204" pitchFamily="34" charset="0"/>
              <a:buChar char="•"/>
            </a:pPr>
            <a:endParaRPr lang="en-IN" sz="1600" dirty="0">
              <a:latin typeface="Comic Sans MS" panose="030F0702030302020204" pitchFamily="66" charset="0"/>
            </a:endParaRPr>
          </a:p>
          <a:p>
            <a:pPr marL="285750" indent="-285750">
              <a:buFont typeface="Arial" panose="020B0604020202020204" pitchFamily="34" charset="0"/>
              <a:buChar char="•"/>
            </a:pPr>
            <a:r>
              <a:rPr lang="en-IN" sz="1600" dirty="0">
                <a:latin typeface="Comic Sans MS" panose="030F0702030302020204" pitchFamily="66" charset="0"/>
              </a:rPr>
              <a:t>Reviews.</a:t>
            </a:r>
          </a:p>
          <a:p>
            <a:pPr marL="285750" indent="-285750">
              <a:buFont typeface="Arial" panose="020B0604020202020204" pitchFamily="34" charset="0"/>
              <a:buChar char="•"/>
            </a:pPr>
            <a:endParaRPr lang="en-IN" sz="1600" dirty="0">
              <a:latin typeface="Comic Sans MS" panose="030F0702030302020204" pitchFamily="66" charset="0"/>
            </a:endParaRPr>
          </a:p>
          <a:p>
            <a:pPr marL="285750" indent="-285750">
              <a:buFont typeface="Arial" panose="020B0604020202020204" pitchFamily="34" charset="0"/>
              <a:buChar char="•"/>
            </a:pPr>
            <a:r>
              <a:rPr lang="en-IN" sz="1600" dirty="0">
                <a:latin typeface="Comic Sans MS" panose="030F0702030302020204" pitchFamily="66" charset="0"/>
              </a:rPr>
              <a:t>Size.</a:t>
            </a:r>
          </a:p>
          <a:p>
            <a:pPr marL="285750" indent="-285750">
              <a:buFont typeface="Arial" panose="020B0604020202020204" pitchFamily="34" charset="0"/>
              <a:buChar char="•"/>
            </a:pPr>
            <a:endParaRPr lang="en-IN" sz="1600" dirty="0">
              <a:latin typeface="Comic Sans MS" panose="030F0702030302020204" pitchFamily="66" charset="0"/>
            </a:endParaRPr>
          </a:p>
          <a:p>
            <a:pPr marL="285750" indent="-285750">
              <a:buFont typeface="Arial" panose="020B0604020202020204" pitchFamily="34" charset="0"/>
              <a:buChar char="•"/>
            </a:pPr>
            <a:r>
              <a:rPr lang="en-IN" sz="1600" dirty="0">
                <a:latin typeface="Comic Sans MS" panose="030F0702030302020204" pitchFamily="66" charset="0"/>
              </a:rPr>
              <a:t>Installs.</a:t>
            </a:r>
          </a:p>
          <a:p>
            <a:pPr marL="285750" indent="-285750">
              <a:buFont typeface="Arial" panose="020B0604020202020204" pitchFamily="34" charset="0"/>
              <a:buChar char="•"/>
            </a:pPr>
            <a:endParaRPr lang="en-IN" sz="1600" dirty="0">
              <a:latin typeface="Comic Sans MS" panose="030F0702030302020204" pitchFamily="66" charset="0"/>
            </a:endParaRPr>
          </a:p>
          <a:p>
            <a:pPr marL="285750" indent="-285750">
              <a:buFont typeface="Arial" panose="020B0604020202020204" pitchFamily="34" charset="0"/>
              <a:buChar char="•"/>
            </a:pPr>
            <a:r>
              <a:rPr lang="en-IN" sz="1600" dirty="0">
                <a:latin typeface="Comic Sans MS" panose="030F0702030302020204" pitchFamily="66" charset="0"/>
              </a:rPr>
              <a:t>Price.</a:t>
            </a:r>
          </a:p>
          <a:p>
            <a:pPr marL="285750" indent="-285750">
              <a:buFont typeface="Arial" panose="020B0604020202020204" pitchFamily="34" charset="0"/>
              <a:buChar char="•"/>
            </a:pPr>
            <a:endParaRPr lang="en-IN" sz="1600" dirty="0">
              <a:latin typeface="Comic Sans MS" panose="030F0702030302020204" pitchFamily="66" charset="0"/>
            </a:endParaRPr>
          </a:p>
          <a:p>
            <a:pPr marL="285750" indent="-285750">
              <a:buFont typeface="Arial" panose="020B0604020202020204" pitchFamily="34" charset="0"/>
              <a:buChar char="•"/>
            </a:pPr>
            <a:r>
              <a:rPr lang="en-IN" sz="1600" dirty="0">
                <a:latin typeface="Comic Sans MS" panose="030F0702030302020204" pitchFamily="66" charset="0"/>
              </a:rPr>
              <a:t>Sentiment Polarity.</a:t>
            </a:r>
          </a:p>
          <a:p>
            <a:pPr marL="285750" indent="-285750">
              <a:buFont typeface="Arial" panose="020B0604020202020204" pitchFamily="34" charset="0"/>
              <a:buChar char="•"/>
            </a:pPr>
            <a:endParaRPr lang="en-IN" sz="1600" dirty="0">
              <a:latin typeface="Comic Sans MS" panose="030F0702030302020204" pitchFamily="66" charset="0"/>
            </a:endParaRPr>
          </a:p>
          <a:p>
            <a:pPr marL="285750" indent="-285750">
              <a:buFont typeface="Arial" panose="020B0604020202020204" pitchFamily="34" charset="0"/>
              <a:buChar char="•"/>
            </a:pPr>
            <a:r>
              <a:rPr lang="en-IN" sz="1600" dirty="0">
                <a:latin typeface="Comic Sans MS" panose="030F0702030302020204" pitchFamily="66" charset="0"/>
              </a:rPr>
              <a:t>Sentiment Subjectivity.</a:t>
            </a:r>
          </a:p>
        </p:txBody>
      </p:sp>
    </p:spTree>
    <p:extLst>
      <p:ext uri="{BB962C8B-B14F-4D97-AF65-F5344CB8AC3E}">
        <p14:creationId xmlns:p14="http://schemas.microsoft.com/office/powerpoint/2010/main" val="3889433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10" dirty="0">
                <a:solidFill>
                  <a:srgbClr val="124F5B"/>
                </a:solidFill>
                <a:latin typeface="Verdana"/>
                <a:cs typeface="Verdana"/>
              </a:rPr>
              <a:t>There </a:t>
            </a:r>
            <a:r>
              <a:rPr sz="1800" spc="-35" dirty="0">
                <a:solidFill>
                  <a:srgbClr val="124F5B"/>
                </a:solidFill>
                <a:latin typeface="Verdana"/>
                <a:cs typeface="Verdana"/>
              </a:rPr>
              <a:t>is </a:t>
            </a:r>
            <a:r>
              <a:rPr sz="1800" spc="-20" dirty="0">
                <a:solidFill>
                  <a:srgbClr val="124F5B"/>
                </a:solidFill>
                <a:latin typeface="Verdana"/>
                <a:cs typeface="Verdana"/>
              </a:rPr>
              <a:t>a </a:t>
            </a:r>
            <a:r>
              <a:rPr sz="1800" spc="20" dirty="0">
                <a:solidFill>
                  <a:srgbClr val="124F5B"/>
                </a:solidFill>
                <a:latin typeface="Verdana"/>
                <a:cs typeface="Verdana"/>
              </a:rPr>
              <a:t>strong </a:t>
            </a:r>
            <a:r>
              <a:rPr sz="1800" b="1" spc="-70" dirty="0">
                <a:solidFill>
                  <a:srgbClr val="124F5B"/>
                </a:solidFill>
                <a:latin typeface="Verdana"/>
                <a:cs typeface="Verdana"/>
              </a:rPr>
              <a:t>positive  </a:t>
            </a:r>
            <a:r>
              <a:rPr sz="1800" spc="5" dirty="0">
                <a:solidFill>
                  <a:srgbClr val="124F5B"/>
                </a:solidFill>
                <a:latin typeface="Verdana"/>
                <a:cs typeface="Verdana"/>
              </a:rPr>
              <a:t>correlation </a:t>
            </a:r>
            <a:r>
              <a:rPr sz="1800" spc="40" dirty="0">
                <a:solidFill>
                  <a:srgbClr val="124F5B"/>
                </a:solidFill>
                <a:latin typeface="Verdana"/>
                <a:cs typeface="Verdana"/>
              </a:rPr>
              <a:t>between </a:t>
            </a:r>
            <a:r>
              <a:rPr sz="1800" spc="35" dirty="0">
                <a:solidFill>
                  <a:srgbClr val="124F5B"/>
                </a:solidFill>
                <a:latin typeface="Verdana"/>
                <a:cs typeface="Verdana"/>
              </a:rPr>
              <a:t>the  </a:t>
            </a:r>
            <a:r>
              <a:rPr sz="1800" b="1" spc="-90" dirty="0">
                <a:solidFill>
                  <a:srgbClr val="124F5B"/>
                </a:solidFill>
                <a:latin typeface="Verdana"/>
                <a:cs typeface="Verdana"/>
              </a:rPr>
              <a:t>Reviews </a:t>
            </a:r>
            <a:r>
              <a:rPr sz="1800" spc="50" dirty="0">
                <a:solidFill>
                  <a:srgbClr val="124F5B"/>
                </a:solidFill>
                <a:latin typeface="Verdana"/>
                <a:cs typeface="Verdana"/>
              </a:rPr>
              <a:t>and</a:t>
            </a:r>
            <a:r>
              <a:rPr sz="1800" spc="-195"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4" name="object 4"/>
          <p:cNvSpPr txBox="1"/>
          <p:nvPr/>
        </p:nvSpPr>
        <p:spPr>
          <a:xfrm>
            <a:off x="391074" y="2147393"/>
            <a:ext cx="3880485" cy="961802"/>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800" dirty="0">
                <a:solidFill>
                  <a:srgbClr val="124F5B"/>
                </a:solidFill>
                <a:latin typeface="Verdana"/>
                <a:cs typeface="Verdana"/>
              </a:rPr>
              <a:t>Th</a:t>
            </a:r>
            <a:r>
              <a:rPr sz="1800" spc="10" dirty="0">
                <a:solidFill>
                  <a:srgbClr val="124F5B"/>
                </a:solidFill>
                <a:latin typeface="Verdana"/>
                <a:cs typeface="Verdana"/>
              </a:rPr>
              <a:t>e	</a:t>
            </a:r>
            <a:r>
              <a:rPr sz="1800" b="1" spc="160" dirty="0">
                <a:solidFill>
                  <a:srgbClr val="124F5B"/>
                </a:solidFill>
                <a:latin typeface="Verdana"/>
                <a:cs typeface="Verdana"/>
              </a:rPr>
              <a:t>P</a:t>
            </a:r>
            <a:r>
              <a:rPr sz="1800" b="1" spc="-65" dirty="0">
                <a:solidFill>
                  <a:srgbClr val="124F5B"/>
                </a:solidFill>
                <a:latin typeface="Verdana"/>
                <a:cs typeface="Verdana"/>
              </a:rPr>
              <a:t>r</a:t>
            </a:r>
            <a:r>
              <a:rPr sz="1800" b="1" spc="20" dirty="0">
                <a:solidFill>
                  <a:srgbClr val="124F5B"/>
                </a:solidFill>
                <a:latin typeface="Verdana"/>
                <a:cs typeface="Verdana"/>
              </a:rPr>
              <a:t>ic</a:t>
            </a:r>
            <a:r>
              <a:rPr sz="1800" b="1" spc="10" dirty="0">
                <a:solidFill>
                  <a:srgbClr val="124F5B"/>
                </a:solidFill>
                <a:latin typeface="Verdana"/>
                <a:cs typeface="Verdana"/>
              </a:rPr>
              <a:t>e</a:t>
            </a:r>
            <a:r>
              <a:rPr sz="1800" dirty="0">
                <a:solidFill>
                  <a:srgbClr val="124F5B"/>
                </a:solidFill>
                <a:latin typeface="Verdana"/>
                <a:cs typeface="Verdana"/>
              </a:rPr>
              <a:t>	</a:t>
            </a:r>
            <a:r>
              <a:rPr sz="1800" spc="-35" dirty="0">
                <a:solidFill>
                  <a:srgbClr val="124F5B"/>
                </a:solidFill>
                <a:latin typeface="Verdana"/>
                <a:cs typeface="Verdana"/>
              </a:rPr>
              <a:t>is</a:t>
            </a:r>
            <a:r>
              <a:rPr sz="1800" dirty="0">
                <a:solidFill>
                  <a:srgbClr val="124F5B"/>
                </a:solidFill>
                <a:latin typeface="Verdana"/>
                <a:cs typeface="Verdana"/>
              </a:rPr>
              <a:t>	slightly</a:t>
            </a:r>
            <a:endParaRPr sz="1800" dirty="0">
              <a:latin typeface="Verdana"/>
              <a:cs typeface="Verdana"/>
            </a:endParaRPr>
          </a:p>
          <a:p>
            <a:pPr marR="12065" algn="r">
              <a:lnSpc>
                <a:spcPct val="100000"/>
              </a:lnSpc>
              <a:spcBef>
                <a:spcPts val="325"/>
              </a:spcBef>
              <a:tabLst>
                <a:tab pos="1487805" algn="l"/>
                <a:tab pos="2879725" algn="l"/>
              </a:tabLst>
            </a:pPr>
            <a:r>
              <a:rPr sz="1800" b="1" spc="-35" dirty="0">
                <a:solidFill>
                  <a:srgbClr val="124F5B"/>
                </a:solidFill>
                <a:latin typeface="Verdana"/>
                <a:cs typeface="Verdana"/>
              </a:rPr>
              <a:t>n</a:t>
            </a:r>
            <a:r>
              <a:rPr sz="1800" b="1" spc="-60" dirty="0">
                <a:solidFill>
                  <a:srgbClr val="124F5B"/>
                </a:solidFill>
                <a:latin typeface="Verdana"/>
                <a:cs typeface="Verdana"/>
              </a:rPr>
              <a:t>egati</a:t>
            </a:r>
            <a:r>
              <a:rPr sz="1800" b="1" spc="-100" dirty="0">
                <a:solidFill>
                  <a:srgbClr val="124F5B"/>
                </a:solidFill>
                <a:latin typeface="Verdana"/>
                <a:cs typeface="Verdana"/>
              </a:rPr>
              <a:t>v</a:t>
            </a:r>
            <a:r>
              <a:rPr sz="1800" b="1" spc="-80" dirty="0">
                <a:solidFill>
                  <a:srgbClr val="124F5B"/>
                </a:solidFill>
                <a:latin typeface="Verdana"/>
                <a:cs typeface="Verdana"/>
              </a:rPr>
              <a:t>ely</a:t>
            </a:r>
            <a:r>
              <a:rPr sz="1800" b="1" dirty="0">
                <a:solidFill>
                  <a:srgbClr val="124F5B"/>
                </a:solidFill>
                <a:latin typeface="Verdana"/>
                <a:cs typeface="Verdana"/>
              </a:rPr>
              <a:t>	</a:t>
            </a:r>
            <a:r>
              <a:rPr sz="1800" spc="55" dirty="0">
                <a:solidFill>
                  <a:srgbClr val="124F5B"/>
                </a:solidFill>
                <a:latin typeface="Verdana"/>
                <a:cs typeface="Verdana"/>
              </a:rPr>
              <a:t>c</a:t>
            </a:r>
            <a:r>
              <a:rPr sz="1800" spc="-10" dirty="0">
                <a:solidFill>
                  <a:srgbClr val="124F5B"/>
                </a:solidFill>
                <a:latin typeface="Verdana"/>
                <a:cs typeface="Verdana"/>
              </a:rPr>
              <a:t>o</a:t>
            </a:r>
            <a:r>
              <a:rPr sz="1800" spc="-20" dirty="0">
                <a:solidFill>
                  <a:srgbClr val="124F5B"/>
                </a:solidFill>
                <a:latin typeface="Verdana"/>
                <a:cs typeface="Verdana"/>
              </a:rPr>
              <a:t>r</a:t>
            </a:r>
            <a:r>
              <a:rPr sz="1800" spc="-75" dirty="0">
                <a:solidFill>
                  <a:srgbClr val="124F5B"/>
                </a:solidFill>
                <a:latin typeface="Verdana"/>
                <a:cs typeface="Verdana"/>
              </a:rPr>
              <a:t>r</a:t>
            </a:r>
            <a:r>
              <a:rPr sz="1800" dirty="0">
                <a:solidFill>
                  <a:srgbClr val="124F5B"/>
                </a:solidFill>
                <a:latin typeface="Verdana"/>
                <a:cs typeface="Verdana"/>
              </a:rPr>
              <a:t>ela</a:t>
            </a:r>
            <a:r>
              <a:rPr sz="1800" spc="-35" dirty="0">
                <a:solidFill>
                  <a:srgbClr val="124F5B"/>
                </a:solidFill>
                <a:latin typeface="Verdana"/>
                <a:cs typeface="Verdana"/>
              </a:rPr>
              <a:t>t</a:t>
            </a:r>
            <a:r>
              <a:rPr sz="1800" spc="55" dirty="0">
                <a:solidFill>
                  <a:srgbClr val="124F5B"/>
                </a:solidFill>
                <a:latin typeface="Verdana"/>
                <a:cs typeface="Verdana"/>
              </a:rPr>
              <a:t>ed</a:t>
            </a:r>
            <a:r>
              <a:rPr sz="1800" dirty="0">
                <a:solidFill>
                  <a:srgbClr val="124F5B"/>
                </a:solidFill>
                <a:latin typeface="Verdana"/>
                <a:cs typeface="Verdana"/>
              </a:rPr>
              <a:t>	</a:t>
            </a:r>
            <a:r>
              <a:rPr sz="1800" spc="50" dirty="0">
                <a:solidFill>
                  <a:srgbClr val="124F5B"/>
                </a:solidFill>
                <a:latin typeface="Verdana"/>
                <a:cs typeface="Verdana"/>
              </a:rPr>
              <a:t>with</a:t>
            </a:r>
            <a:endParaRPr sz="1800" dirty="0">
              <a:latin typeface="Verdana"/>
              <a:cs typeface="Verdana"/>
            </a:endParaRPr>
          </a:p>
          <a:p>
            <a:pPr marR="5080" algn="r">
              <a:lnSpc>
                <a:spcPct val="100000"/>
              </a:lnSpc>
              <a:spcBef>
                <a:spcPts val="325"/>
              </a:spcBef>
            </a:pPr>
            <a:r>
              <a:rPr sz="1800" spc="30" dirty="0">
                <a:solidFill>
                  <a:srgbClr val="124F5B"/>
                </a:solidFill>
                <a:latin typeface="Verdana"/>
                <a:cs typeface="Verdana"/>
              </a:rPr>
              <a:t>an</a:t>
            </a:r>
            <a:r>
              <a:rPr sz="1800" spc="95" dirty="0">
                <a:solidFill>
                  <a:srgbClr val="124F5B"/>
                </a:solidFill>
                <a:latin typeface="Verdana"/>
                <a:cs typeface="Verdana"/>
              </a:rPr>
              <a:t>d</a:t>
            </a:r>
            <a:endParaRPr sz="1800" dirty="0">
              <a:latin typeface="Verdana"/>
              <a:cs typeface="Verdana"/>
            </a:endParaRPr>
          </a:p>
        </p:txBody>
      </p:sp>
      <p:sp>
        <p:nvSpPr>
          <p:cNvPr id="5" name="object 5"/>
          <p:cNvSpPr txBox="1"/>
          <p:nvPr/>
        </p:nvSpPr>
        <p:spPr>
          <a:xfrm>
            <a:off x="897982" y="2791283"/>
            <a:ext cx="2750820" cy="656590"/>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Verdana"/>
                <a:cs typeface="Verdana"/>
              </a:rPr>
              <a:t>th</a:t>
            </a:r>
            <a:r>
              <a:rPr sz="1800" spc="10" dirty="0">
                <a:solidFill>
                  <a:srgbClr val="124F5B"/>
                </a:solidFill>
                <a:latin typeface="Verdana"/>
                <a:cs typeface="Verdana"/>
              </a:rPr>
              <a:t>e	</a:t>
            </a:r>
            <a:r>
              <a:rPr sz="1800" b="1" spc="-95" dirty="0">
                <a:solidFill>
                  <a:srgbClr val="124F5B"/>
                </a:solidFill>
                <a:latin typeface="Verdana"/>
                <a:cs typeface="Verdana"/>
              </a:rPr>
              <a:t>R</a:t>
            </a:r>
            <a:r>
              <a:rPr sz="1800" b="1" spc="-55" dirty="0">
                <a:solidFill>
                  <a:srgbClr val="124F5B"/>
                </a:solidFill>
                <a:latin typeface="Verdana"/>
                <a:cs typeface="Verdana"/>
              </a:rPr>
              <a:t>ati</a:t>
            </a:r>
            <a:r>
              <a:rPr sz="1800" b="1" spc="-75" dirty="0">
                <a:solidFill>
                  <a:srgbClr val="124F5B"/>
                </a:solidFill>
                <a:latin typeface="Verdana"/>
                <a:cs typeface="Verdana"/>
              </a:rPr>
              <a:t>n</a:t>
            </a:r>
            <a:r>
              <a:rPr sz="1800" b="1" dirty="0">
                <a:solidFill>
                  <a:srgbClr val="124F5B"/>
                </a:solidFill>
                <a:latin typeface="Verdana"/>
                <a:cs typeface="Verdana"/>
              </a:rPr>
              <a:t>g</a:t>
            </a:r>
            <a:r>
              <a:rPr sz="1800" spc="-275" dirty="0">
                <a:solidFill>
                  <a:srgbClr val="124F5B"/>
                </a:solidFill>
                <a:latin typeface="Verdana"/>
                <a:cs typeface="Verdana"/>
              </a:rPr>
              <a:t>,</a:t>
            </a:r>
            <a:r>
              <a:rPr sz="1800" dirty="0">
                <a:solidFill>
                  <a:srgbClr val="124F5B"/>
                </a:solidFill>
                <a:latin typeface="Verdana"/>
                <a:cs typeface="Verdana"/>
              </a:rPr>
              <a:t>	</a:t>
            </a:r>
            <a:r>
              <a:rPr sz="1800" b="1" spc="-80" dirty="0">
                <a:solidFill>
                  <a:srgbClr val="124F5B"/>
                </a:solidFill>
                <a:latin typeface="Verdana"/>
                <a:cs typeface="Verdana"/>
              </a:rPr>
              <a:t>R</a:t>
            </a:r>
            <a:r>
              <a:rPr sz="1800" b="1" spc="-90" dirty="0">
                <a:solidFill>
                  <a:srgbClr val="124F5B"/>
                </a:solidFill>
                <a:latin typeface="Verdana"/>
                <a:cs typeface="Verdana"/>
              </a:rPr>
              <a:t>e</a:t>
            </a:r>
            <a:r>
              <a:rPr sz="1800" b="1" spc="-70" dirty="0">
                <a:solidFill>
                  <a:srgbClr val="124F5B"/>
                </a:solidFill>
                <a:latin typeface="Verdana"/>
                <a:cs typeface="Verdana"/>
              </a:rPr>
              <a:t>vi</a:t>
            </a:r>
            <a:r>
              <a:rPr sz="1800" b="1" spc="-114" dirty="0">
                <a:solidFill>
                  <a:srgbClr val="124F5B"/>
                </a:solidFill>
                <a:latin typeface="Verdana"/>
                <a:cs typeface="Verdana"/>
              </a:rPr>
              <a:t>e</a:t>
            </a:r>
            <a:r>
              <a:rPr sz="1800" b="1" spc="-95" dirty="0">
                <a:solidFill>
                  <a:srgbClr val="124F5B"/>
                </a:solidFill>
                <a:latin typeface="Verdana"/>
                <a:cs typeface="Verdana"/>
              </a:rPr>
              <a:t>w</a:t>
            </a:r>
            <a:r>
              <a:rPr sz="1800" b="1" spc="-114" dirty="0">
                <a:solidFill>
                  <a:srgbClr val="124F5B"/>
                </a:solidFill>
                <a:latin typeface="Verdana"/>
                <a:cs typeface="Verdana"/>
              </a:rPr>
              <a:t>s</a:t>
            </a:r>
            <a:r>
              <a:rPr sz="1800" spc="-270"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Verdana"/>
                <a:cs typeface="Verdana"/>
              </a:rPr>
              <a:t>The </a:t>
            </a:r>
            <a:r>
              <a:rPr sz="1800" b="1" spc="-55" dirty="0">
                <a:solidFill>
                  <a:srgbClr val="124F5B"/>
                </a:solidFill>
                <a:latin typeface="Verdana"/>
                <a:cs typeface="Verdana"/>
              </a:rPr>
              <a:t>Rating </a:t>
            </a:r>
            <a:r>
              <a:rPr sz="1800" spc="-35" dirty="0">
                <a:solidFill>
                  <a:srgbClr val="124F5B"/>
                </a:solidFill>
                <a:latin typeface="Verdana"/>
                <a:cs typeface="Verdana"/>
              </a:rPr>
              <a:t>is </a:t>
            </a:r>
            <a:r>
              <a:rPr sz="1800" dirty="0">
                <a:solidFill>
                  <a:srgbClr val="124F5B"/>
                </a:solidFill>
                <a:latin typeface="Verdana"/>
                <a:cs typeface="Verdana"/>
              </a:rPr>
              <a:t>slightly  </a:t>
            </a:r>
            <a:r>
              <a:rPr sz="1800" b="1" spc="-75" dirty="0">
                <a:solidFill>
                  <a:srgbClr val="124F5B"/>
                </a:solidFill>
                <a:latin typeface="Verdana"/>
                <a:cs typeface="Verdana"/>
              </a:rPr>
              <a:t>positively </a:t>
            </a:r>
            <a:r>
              <a:rPr sz="1800" dirty="0">
                <a:solidFill>
                  <a:srgbClr val="124F5B"/>
                </a:solidFill>
                <a:latin typeface="Verdana"/>
                <a:cs typeface="Verdana"/>
              </a:rPr>
              <a:t>correlated </a:t>
            </a:r>
            <a:r>
              <a:rPr sz="1800" spc="50" dirty="0">
                <a:solidFill>
                  <a:srgbClr val="124F5B"/>
                </a:solidFill>
                <a:latin typeface="Verdana"/>
                <a:cs typeface="Verdana"/>
              </a:rPr>
              <a:t>with</a:t>
            </a:r>
            <a:r>
              <a:rPr sz="1800" spc="-380" dirty="0">
                <a:solidFill>
                  <a:srgbClr val="124F5B"/>
                </a:solidFill>
                <a:latin typeface="Verdana"/>
                <a:cs typeface="Verdana"/>
              </a:rPr>
              <a:t> </a:t>
            </a:r>
            <a:r>
              <a:rPr sz="1800" spc="35" dirty="0">
                <a:solidFill>
                  <a:srgbClr val="124F5B"/>
                </a:solidFill>
                <a:latin typeface="Verdana"/>
                <a:cs typeface="Verdana"/>
              </a:rPr>
              <a:t>the  </a:t>
            </a:r>
            <a:r>
              <a:rPr sz="1800" b="1" spc="-120" dirty="0">
                <a:solidFill>
                  <a:srgbClr val="124F5B"/>
                </a:solidFill>
                <a:latin typeface="Verdana"/>
                <a:cs typeface="Verdana"/>
              </a:rPr>
              <a:t>Installs </a:t>
            </a:r>
            <a:r>
              <a:rPr sz="1800" spc="50" dirty="0">
                <a:solidFill>
                  <a:srgbClr val="124F5B"/>
                </a:solidFill>
                <a:latin typeface="Verdana"/>
                <a:cs typeface="Verdana"/>
              </a:rPr>
              <a:t>and</a:t>
            </a:r>
            <a:r>
              <a:rPr sz="1800" spc="-160" dirty="0">
                <a:solidFill>
                  <a:srgbClr val="124F5B"/>
                </a:solidFill>
                <a:latin typeface="Verdana"/>
                <a:cs typeface="Verdana"/>
              </a:rPr>
              <a:t> </a:t>
            </a:r>
            <a:r>
              <a:rPr sz="1800" b="1" spc="-114" dirty="0">
                <a:solidFill>
                  <a:srgbClr val="124F5B"/>
                </a:solidFill>
                <a:latin typeface="Verdana"/>
                <a:cs typeface="Verdana"/>
              </a:rPr>
              <a:t>Reviews</a:t>
            </a:r>
            <a:r>
              <a:rPr sz="1800" spc="-114" dirty="0">
                <a:solidFill>
                  <a:srgbClr val="124F5B"/>
                </a:solidFill>
                <a:latin typeface="Verdana"/>
                <a:cs typeface="Verdana"/>
              </a:rPr>
              <a:t>.</a:t>
            </a:r>
            <a:endParaRPr sz="1800" dirty="0">
              <a:latin typeface="Verdana"/>
              <a:cs typeface="Verdana"/>
            </a:endParaRPr>
          </a:p>
        </p:txBody>
      </p:sp>
      <p:sp>
        <p:nvSpPr>
          <p:cNvPr id="8" name="object 13">
            <a:extLst>
              <a:ext uri="{FF2B5EF4-FFF2-40B4-BE49-F238E27FC236}">
                <a16:creationId xmlns:a16="http://schemas.microsoft.com/office/drawing/2014/main" id="{B37C2C76-ED0B-56EE-57E9-AB58F8B4BE07}"/>
              </a:ext>
            </a:extLst>
          </p:cNvPr>
          <p:cNvSpPr/>
          <p:nvPr/>
        </p:nvSpPr>
        <p:spPr>
          <a:xfrm>
            <a:off x="384724" y="224058"/>
            <a:ext cx="513258" cy="506273"/>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050" name="Picture 2">
            <a:extLst>
              <a:ext uri="{FF2B5EF4-FFF2-40B4-BE49-F238E27FC236}">
                <a16:creationId xmlns:a16="http://schemas.microsoft.com/office/drawing/2014/main" id="{310652B4-849B-1175-69A4-D8409B50D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51" y="652406"/>
            <a:ext cx="4349809" cy="40618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280977" y="1230649"/>
            <a:ext cx="3087576" cy="1077218"/>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a:solidFill>
                  <a:srgbClr val="124F5C"/>
                </a:solidFill>
                <a:latin typeface="Arial MT"/>
                <a:cs typeface="Arial MT"/>
              </a:rPr>
              <a:t>that </a:t>
            </a:r>
            <a:r>
              <a:rPr lang="en-US" sz="1600" b="1" dirty="0">
                <a:solidFill>
                  <a:srgbClr val="124F5C"/>
                </a:solidFill>
                <a:latin typeface="Arial"/>
                <a:cs typeface="Arial"/>
              </a:rPr>
              <a:t>92.19% of </a:t>
            </a:r>
            <a:r>
              <a:rPr lang="en-US" sz="1600" b="1" spc="-10" dirty="0">
                <a:solidFill>
                  <a:srgbClr val="124F5C"/>
                </a:solidFill>
                <a:latin typeface="Arial"/>
                <a:cs typeface="Arial"/>
              </a:rPr>
              <a:t>Apps </a:t>
            </a:r>
            <a:r>
              <a:rPr lang="en-US" sz="1600" b="1" spc="-5" dirty="0">
                <a:solidFill>
                  <a:srgbClr val="124F5C"/>
                </a:solidFill>
                <a:latin typeface="Arial"/>
                <a:cs typeface="Arial"/>
              </a:rPr>
              <a:t>are </a:t>
            </a:r>
            <a:r>
              <a:rPr lang="en-US" sz="1600" b="1" dirty="0">
                <a:solidFill>
                  <a:srgbClr val="124F5C"/>
                </a:solidFill>
                <a:latin typeface="Arial"/>
                <a:cs typeface="Arial"/>
              </a:rPr>
              <a:t> </a:t>
            </a:r>
            <a:r>
              <a:rPr lang="en-US" sz="1600" b="1" spc="-5" dirty="0">
                <a:solidFill>
                  <a:srgbClr val="124F5C"/>
                </a:solidFill>
                <a:latin typeface="Arial"/>
                <a:cs typeface="Arial"/>
              </a:rPr>
              <a:t>free </a:t>
            </a:r>
            <a:r>
              <a:rPr lang="en-US" sz="1600" spc="-5" dirty="0">
                <a:solidFill>
                  <a:srgbClr val="124F5C"/>
                </a:solidFill>
                <a:latin typeface="Arial MT"/>
                <a:cs typeface="Arial MT"/>
              </a:rPr>
              <a:t>and </a:t>
            </a:r>
            <a:r>
              <a:rPr lang="en-US" sz="1600" dirty="0">
                <a:solidFill>
                  <a:srgbClr val="124F5C"/>
                </a:solidFill>
                <a:latin typeface="Arial MT"/>
                <a:cs typeface="Arial MT"/>
              </a:rPr>
              <a:t>only </a:t>
            </a:r>
            <a:r>
              <a:rPr lang="en-US" sz="1600" b="1" dirty="0">
                <a:solidFill>
                  <a:srgbClr val="124F5C"/>
                </a:solidFill>
                <a:latin typeface="Arial"/>
                <a:cs typeface="Arial"/>
              </a:rPr>
              <a:t>7.81% </a:t>
            </a:r>
            <a:r>
              <a:rPr lang="en-US" sz="1600" b="1" spc="-5" dirty="0">
                <a:solidFill>
                  <a:srgbClr val="124F5C"/>
                </a:solidFill>
                <a:latin typeface="Arial"/>
                <a:cs typeface="Arial"/>
              </a:rPr>
              <a:t>of </a:t>
            </a:r>
            <a:r>
              <a:rPr lang="en-US" sz="1600" b="1" spc="-15" dirty="0">
                <a:solidFill>
                  <a:srgbClr val="124F5C"/>
                </a:solidFill>
                <a:latin typeface="Arial"/>
                <a:cs typeface="Arial"/>
              </a:rPr>
              <a:t>Apps </a:t>
            </a:r>
            <a:r>
              <a:rPr lang="en-US" sz="1600" b="1" dirty="0">
                <a:solidFill>
                  <a:srgbClr val="124F5C"/>
                </a:solidFill>
                <a:latin typeface="Arial"/>
                <a:cs typeface="Arial"/>
              </a:rPr>
              <a:t>are </a:t>
            </a:r>
            <a:r>
              <a:rPr lang="en-US" sz="1600" b="1" spc="-5" dirty="0">
                <a:solidFill>
                  <a:srgbClr val="124F5C"/>
                </a:solidFill>
                <a:latin typeface="Arial"/>
                <a:cs typeface="Arial"/>
              </a:rPr>
              <a:t>paid </a:t>
            </a:r>
            <a:r>
              <a:rPr lang="en-US" sz="1600" dirty="0">
                <a:solidFill>
                  <a:srgbClr val="124F5C"/>
                </a:solidFill>
                <a:latin typeface="Arial MT"/>
                <a:cs typeface="Arial MT"/>
              </a:rPr>
              <a:t>in </a:t>
            </a:r>
            <a:r>
              <a:rPr lang="en-US" sz="1600" spc="5" dirty="0">
                <a:solidFill>
                  <a:srgbClr val="124F5C"/>
                </a:solidFill>
                <a:latin typeface="Arial MT"/>
                <a:cs typeface="Arial MT"/>
              </a:rPr>
              <a:t> </a:t>
            </a:r>
            <a:r>
              <a:rPr lang="en-US" sz="1600" spc="-5" dirty="0">
                <a:solidFill>
                  <a:srgbClr val="124F5C"/>
                </a:solidFill>
                <a:latin typeface="Arial MT"/>
                <a:cs typeface="Arial MT"/>
              </a:rPr>
              <a:t>Play</a:t>
            </a:r>
            <a:r>
              <a:rPr lang="en-US" sz="1600" spc="-15" dirty="0">
                <a:solidFill>
                  <a:srgbClr val="124F5C"/>
                </a:solidFill>
                <a:latin typeface="Arial MT"/>
                <a:cs typeface="Arial MT"/>
              </a:rPr>
              <a:t> </a:t>
            </a:r>
            <a:r>
              <a:rPr lang="en-US" sz="1600" spc="-5" dirty="0">
                <a:solidFill>
                  <a:srgbClr val="124F5C"/>
                </a:solidFill>
                <a:latin typeface="Arial MT"/>
                <a:cs typeface="Arial MT"/>
              </a:rPr>
              <a:t>store.</a:t>
            </a:r>
            <a:endParaRPr lang="en-US" sz="1600" dirty="0">
              <a:latin typeface="Arial MT"/>
              <a:cs typeface="Arial MT"/>
            </a:endParaRPr>
          </a:p>
        </p:txBody>
      </p:sp>
      <p:pic>
        <p:nvPicPr>
          <p:cNvPr id="11" name="object 5">
            <a:extLst>
              <a:ext uri="{FF2B5EF4-FFF2-40B4-BE49-F238E27FC236}">
                <a16:creationId xmlns:a16="http://schemas.microsoft.com/office/drawing/2014/main" id="{8B42D474-0323-E214-3063-04B1DFE87672}"/>
              </a:ext>
            </a:extLst>
          </p:cNvPr>
          <p:cNvPicPr/>
          <p:nvPr/>
        </p:nvPicPr>
        <p:blipFill>
          <a:blip r:embed="rId2" cstate="print">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4"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376941" y="1185738"/>
            <a:ext cx="2924523" cy="121095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3074" name="Picture 2">
            <a:extLst>
              <a:ext uri="{FF2B5EF4-FFF2-40B4-BE49-F238E27FC236}">
                <a16:creationId xmlns:a16="http://schemas.microsoft.com/office/drawing/2014/main" id="{E9C1E241-E927-A9A9-BB26-016BC9D4A2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9306" y="866987"/>
            <a:ext cx="4129118" cy="394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19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288899" y="2251495"/>
            <a:ext cx="3650827" cy="2358313"/>
          </a:xfrm>
          <a:prstGeom prst="rect">
            <a:avLst/>
          </a:prstGeom>
        </p:spPr>
      </p:pic>
      <p:sp>
        <p:nvSpPr>
          <p:cNvPr id="7" name="TextBox 6">
            <a:extLst>
              <a:ext uri="{FF2B5EF4-FFF2-40B4-BE49-F238E27FC236}">
                <a16:creationId xmlns:a16="http://schemas.microsoft.com/office/drawing/2014/main" id="{DE3734B8-5FB3-0571-6813-D9AFCFC25E8E}"/>
              </a:ext>
            </a:extLst>
          </p:cNvPr>
          <p:cNvSpPr txBox="1"/>
          <p:nvPr/>
        </p:nvSpPr>
        <p:spPr>
          <a:xfrm>
            <a:off x="1009227" y="358627"/>
            <a:ext cx="2485813"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4270586" y="3072507"/>
            <a:ext cx="4524581" cy="1815882"/>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(81.80%) </a:t>
            </a:r>
            <a:r>
              <a:rPr lang="en-US" sz="1600" b="0" i="0" dirty="0">
                <a:solidFill>
                  <a:schemeClr val="accent5">
                    <a:lumMod val="50000"/>
                  </a:schemeClr>
                </a:solidFill>
                <a:effectLst/>
                <a:latin typeface="+mn-lt"/>
              </a:rPr>
              <a:t>in the play store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4124961" y="2946400"/>
            <a:ext cx="4802292" cy="197011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4098" name="Picture 2">
            <a:extLst>
              <a:ext uri="{FF2B5EF4-FFF2-40B4-BE49-F238E27FC236}">
                <a16:creationId xmlns:a16="http://schemas.microsoft.com/office/drawing/2014/main" id="{2DDB8CCA-5F30-533C-5F9E-C75B543C84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013" y="198490"/>
            <a:ext cx="4588759" cy="2719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C50634-A1C7-CD1E-6BB3-17CBABC123DD}"/>
              </a:ext>
            </a:extLst>
          </p:cNvPr>
          <p:cNvSpPr txBox="1"/>
          <p:nvPr/>
        </p:nvSpPr>
        <p:spPr>
          <a:xfrm>
            <a:off x="1058778" y="170742"/>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dirty="0">
                <a:solidFill>
                  <a:schemeClr val="tx1"/>
                </a:solidFill>
                <a:latin typeface="+mn-lt"/>
              </a:rPr>
              <a:t>C</a:t>
            </a:r>
            <a:r>
              <a:rPr lang="en-US" sz="2400" b="1" dirty="0">
                <a:solidFill>
                  <a:schemeClr val="tx1"/>
                </a:solidFill>
                <a:effectLst/>
                <a:latin typeface="+mn-lt"/>
              </a:rPr>
              <a:t>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a16="http://schemas.microsoft.com/office/drawing/2014/main" id="{2DC0F9A9-220B-D279-ECD2-665CC5D8878F}"/>
              </a:ext>
            </a:extLst>
          </p:cNvPr>
          <p:cNvSpPr/>
          <p:nvPr/>
        </p:nvSpPr>
        <p:spPr>
          <a:xfrm>
            <a:off x="545520" y="189842"/>
            <a:ext cx="513258" cy="506273"/>
          </a:xfrm>
          <a:prstGeom prst="rect">
            <a:avLst/>
          </a:prstGeom>
          <a:blipFill>
            <a:blip r:embed="rId2" cstate="print"/>
            <a:stretch>
              <a:fillRect/>
            </a:stretch>
          </a:blipFill>
        </p:spPr>
        <p:txBody>
          <a:bodyPr wrap="square" lIns="0" tIns="0" rIns="0" bIns="0" rtlCol="0"/>
          <a:lstStyle/>
          <a:p>
            <a:endParaRPr/>
          </a:p>
        </p:txBody>
      </p:sp>
      <p:pic>
        <p:nvPicPr>
          <p:cNvPr id="6148" name="Picture 4">
            <a:extLst>
              <a:ext uri="{FF2B5EF4-FFF2-40B4-BE49-F238E27FC236}">
                <a16:creationId xmlns:a16="http://schemas.microsoft.com/office/drawing/2014/main" id="{3FCFE08D-84D2-CE8F-F9C9-4945CE811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46" y="1076960"/>
            <a:ext cx="6353387" cy="33404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12">
            <a:extLst>
              <a:ext uri="{FF2B5EF4-FFF2-40B4-BE49-F238E27FC236}">
                <a16:creationId xmlns:a16="http://schemas.microsoft.com/office/drawing/2014/main" id="{DDE310A7-4AF2-74B8-316B-84CF8DBA7DC6}"/>
              </a:ext>
            </a:extLst>
          </p:cNvPr>
          <p:cNvGraphicFramePr>
            <a:graphicFrameLocks noGrp="1"/>
          </p:cNvGraphicFramePr>
          <p:nvPr>
            <p:extLst>
              <p:ext uri="{D42A27DB-BD31-4B8C-83A1-F6EECF244321}">
                <p14:modId xmlns:p14="http://schemas.microsoft.com/office/powerpoint/2010/main" val="2560115933"/>
              </p:ext>
            </p:extLst>
          </p:nvPr>
        </p:nvGraphicFramePr>
        <p:xfrm>
          <a:off x="6635370" y="1979635"/>
          <a:ext cx="2251244" cy="1418374"/>
        </p:xfrm>
        <a:graphic>
          <a:graphicData uri="http://schemas.openxmlformats.org/drawingml/2006/table">
            <a:tbl>
              <a:tblPr firstRow="1" bandRow="1">
                <a:tableStyleId>{69CF1AB2-1976-4502-BF36-3FF5EA218861}</a:tableStyleId>
              </a:tblPr>
              <a:tblGrid>
                <a:gridCol w="1058927">
                  <a:extLst>
                    <a:ext uri="{9D8B030D-6E8A-4147-A177-3AD203B41FA5}">
                      <a16:colId xmlns:a16="http://schemas.microsoft.com/office/drawing/2014/main" val="3704704431"/>
                    </a:ext>
                  </a:extLst>
                </a:gridCol>
                <a:gridCol w="1192317">
                  <a:extLst>
                    <a:ext uri="{9D8B030D-6E8A-4147-A177-3AD203B41FA5}">
                      <a16:colId xmlns:a16="http://schemas.microsoft.com/office/drawing/2014/main" val="4044389616"/>
                    </a:ext>
                  </a:extLst>
                </a:gridCol>
              </a:tblGrid>
              <a:tr h="171214">
                <a:tc>
                  <a:txBody>
                    <a:bodyPr/>
                    <a:lstStyle/>
                    <a:p>
                      <a:r>
                        <a:rPr lang="en-IN" sz="900" dirty="0"/>
                        <a:t>Category</a:t>
                      </a:r>
                    </a:p>
                  </a:txBody>
                  <a:tcPr/>
                </a:tc>
                <a:tc>
                  <a:txBody>
                    <a:bodyPr/>
                    <a:lstStyle/>
                    <a:p>
                      <a:r>
                        <a:rPr lang="en-IN" sz="900" dirty="0"/>
                        <a:t>No. of Installs</a:t>
                      </a:r>
                    </a:p>
                  </a:txBody>
                  <a:tcPr/>
                </a:tc>
                <a:extLst>
                  <a:ext uri="{0D108BD9-81ED-4DB2-BD59-A6C34878D82A}">
                    <a16:rowId xmlns:a16="http://schemas.microsoft.com/office/drawing/2014/main" val="3140464567"/>
                  </a:ext>
                </a:extLst>
              </a:tr>
              <a:tr h="149888">
                <a:tc>
                  <a:txBody>
                    <a:bodyPr/>
                    <a:lstStyle/>
                    <a:p>
                      <a:r>
                        <a:rPr lang="en-US" sz="900" b="0" dirty="0">
                          <a:solidFill>
                            <a:srgbClr val="212121"/>
                          </a:solidFill>
                          <a:effectLst/>
                        </a:rPr>
                        <a:t>FAMILY</a:t>
                      </a:r>
                      <a:endParaRPr lang="en-US" sz="900" b="0" i="0" dirty="0">
                        <a:solidFill>
                          <a:srgbClr val="212121"/>
                        </a:solidFill>
                        <a:effectLst/>
                        <a:latin typeface="Courier New" panose="02070309020205020404" pitchFamily="49" charset="0"/>
                      </a:endParaRPr>
                    </a:p>
                  </a:txBody>
                  <a:tcPr/>
                </a:tc>
                <a:tc>
                  <a:txBody>
                    <a:bodyPr/>
                    <a:lstStyle/>
                    <a:p>
                      <a:r>
                        <a:rPr lang="en-US" sz="900" b="0" dirty="0">
                          <a:solidFill>
                            <a:srgbClr val="212121"/>
                          </a:solidFill>
                          <a:effectLst/>
                        </a:rPr>
                        <a:t>1685</a:t>
                      </a:r>
                      <a:endParaRPr lang="en-IN" sz="900" dirty="0"/>
                    </a:p>
                  </a:txBody>
                  <a:tcPr/>
                </a:tc>
                <a:extLst>
                  <a:ext uri="{0D108BD9-81ED-4DB2-BD59-A6C34878D82A}">
                    <a16:rowId xmlns:a16="http://schemas.microsoft.com/office/drawing/2014/main" val="1905836273"/>
                  </a:ext>
                </a:extLst>
              </a:tr>
              <a:tr h="239820">
                <a:tc>
                  <a:txBody>
                    <a:bodyPr/>
                    <a:lstStyle/>
                    <a:p>
                      <a:r>
                        <a:rPr lang="en-US" sz="900" b="0" dirty="0">
                          <a:solidFill>
                            <a:srgbClr val="212121"/>
                          </a:solidFill>
                          <a:effectLst/>
                        </a:rPr>
                        <a:t>GAME</a:t>
                      </a:r>
                    </a:p>
                  </a:txBody>
                  <a:tcPr/>
                </a:tc>
                <a:tc>
                  <a:txBody>
                    <a:bodyPr/>
                    <a:lstStyle/>
                    <a:p>
                      <a:r>
                        <a:rPr lang="en-US" sz="900" b="0" dirty="0">
                          <a:solidFill>
                            <a:srgbClr val="212121"/>
                          </a:solidFill>
                          <a:effectLst/>
                        </a:rPr>
                        <a:t>916</a:t>
                      </a:r>
                      <a:endParaRPr lang="en-IN" sz="900" dirty="0"/>
                    </a:p>
                  </a:txBody>
                  <a:tcPr/>
                </a:tc>
                <a:extLst>
                  <a:ext uri="{0D108BD9-81ED-4DB2-BD59-A6C34878D82A}">
                    <a16:rowId xmlns:a16="http://schemas.microsoft.com/office/drawing/2014/main" val="1840706845"/>
                  </a:ext>
                </a:extLst>
              </a:tr>
              <a:tr h="239820">
                <a:tc>
                  <a:txBody>
                    <a:bodyPr/>
                    <a:lstStyle/>
                    <a:p>
                      <a:r>
                        <a:rPr lang="en-US" sz="900" b="0" dirty="0">
                          <a:solidFill>
                            <a:srgbClr val="212121"/>
                          </a:solidFill>
                          <a:effectLst/>
                        </a:rPr>
                        <a:t>TOOLS</a:t>
                      </a:r>
                    </a:p>
                  </a:txBody>
                  <a:tcPr/>
                </a:tc>
                <a:tc>
                  <a:txBody>
                    <a:bodyPr/>
                    <a:lstStyle/>
                    <a:p>
                      <a:r>
                        <a:rPr lang="en-US" sz="900" b="0" dirty="0">
                          <a:solidFill>
                            <a:srgbClr val="212121"/>
                          </a:solidFill>
                          <a:effectLst/>
                        </a:rPr>
                        <a:t>721</a:t>
                      </a:r>
                      <a:endParaRPr lang="en-IN" sz="900" dirty="0"/>
                    </a:p>
                  </a:txBody>
                  <a:tcPr/>
                </a:tc>
                <a:extLst>
                  <a:ext uri="{0D108BD9-81ED-4DB2-BD59-A6C34878D82A}">
                    <a16:rowId xmlns:a16="http://schemas.microsoft.com/office/drawing/2014/main" val="1295691448"/>
                  </a:ext>
                </a:extLst>
              </a:tr>
              <a:tr h="241714">
                <a:tc>
                  <a:txBody>
                    <a:bodyPr/>
                    <a:lstStyle/>
                    <a:p>
                      <a:r>
                        <a:rPr lang="en-US" sz="900" b="0" dirty="0">
                          <a:solidFill>
                            <a:srgbClr val="212121"/>
                          </a:solidFill>
                          <a:effectLst/>
                        </a:rPr>
                        <a:t>PRODUCTIVITY   </a:t>
                      </a:r>
                    </a:p>
                  </a:txBody>
                  <a:tcPr/>
                </a:tc>
                <a:tc>
                  <a:txBody>
                    <a:bodyPr/>
                    <a:lstStyle/>
                    <a:p>
                      <a:r>
                        <a:rPr lang="en-US" sz="900" b="0" dirty="0">
                          <a:solidFill>
                            <a:srgbClr val="212121"/>
                          </a:solidFill>
                          <a:effectLst/>
                        </a:rPr>
                        <a:t>304</a:t>
                      </a:r>
                      <a:endParaRPr lang="en-IN" sz="900" dirty="0"/>
                    </a:p>
                  </a:txBody>
                  <a:tcPr/>
                </a:tc>
                <a:extLst>
                  <a:ext uri="{0D108BD9-81ED-4DB2-BD59-A6C34878D82A}">
                    <a16:rowId xmlns:a16="http://schemas.microsoft.com/office/drawing/2014/main" val="596446098"/>
                  </a:ext>
                </a:extLst>
              </a:tr>
              <a:tr h="2398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a:solidFill>
                            <a:srgbClr val="212121"/>
                          </a:solidFill>
                          <a:effectLst/>
                        </a:rPr>
                        <a:t>FINANCE</a:t>
                      </a:r>
                      <a:endParaRPr lang="en-IN" sz="900" dirty="0"/>
                    </a:p>
                  </a:txBody>
                  <a:tcPr/>
                </a:tc>
                <a:tc>
                  <a:txBody>
                    <a:bodyPr/>
                    <a:lstStyle/>
                    <a:p>
                      <a:r>
                        <a:rPr lang="en-US" sz="900" b="0" dirty="0">
                          <a:solidFill>
                            <a:srgbClr val="212121"/>
                          </a:solidFill>
                          <a:effectLst/>
                        </a:rPr>
                        <a:t>303</a:t>
                      </a:r>
                      <a:endParaRPr lang="en-IN" sz="900" dirty="0"/>
                    </a:p>
                  </a:txBody>
                  <a:tcPr/>
                </a:tc>
                <a:extLst>
                  <a:ext uri="{0D108BD9-81ED-4DB2-BD59-A6C34878D82A}">
                    <a16:rowId xmlns:a16="http://schemas.microsoft.com/office/drawing/2014/main" val="3491350539"/>
                  </a:ext>
                </a:extLst>
              </a:tr>
            </a:tbl>
          </a:graphicData>
        </a:graphic>
      </p:graphicFrame>
      <p:sp>
        <p:nvSpPr>
          <p:cNvPr id="14" name="TextBox 13">
            <a:extLst>
              <a:ext uri="{FF2B5EF4-FFF2-40B4-BE49-F238E27FC236}">
                <a16:creationId xmlns:a16="http://schemas.microsoft.com/office/drawing/2014/main" id="{CC03E12E-E0F1-D93A-F5D4-7EAA81EC93B7}"/>
              </a:ext>
            </a:extLst>
          </p:cNvPr>
          <p:cNvSpPr txBox="1"/>
          <p:nvPr/>
        </p:nvSpPr>
        <p:spPr>
          <a:xfrm>
            <a:off x="6730197" y="1386231"/>
            <a:ext cx="2061590" cy="461665"/>
          </a:xfrm>
          <a:prstGeom prst="rect">
            <a:avLst/>
          </a:prstGeom>
          <a:noFill/>
        </p:spPr>
        <p:txBody>
          <a:bodyPr wrap="square" rtlCol="0">
            <a:spAutoFit/>
          </a:bodyPr>
          <a:lstStyle/>
          <a:p>
            <a:r>
              <a:rPr lang="en-IN" sz="1200" dirty="0">
                <a:latin typeface="MV Boli" panose="02000500030200090000" pitchFamily="2" charset="0"/>
                <a:cs typeface="MV Boli" panose="02000500030200090000" pitchFamily="2" charset="0"/>
              </a:rPr>
              <a:t>Categories with the most no. of installs are:</a:t>
            </a:r>
          </a:p>
        </p:txBody>
      </p:sp>
    </p:spTree>
    <p:extLst>
      <p:ext uri="{BB962C8B-B14F-4D97-AF65-F5344CB8AC3E}">
        <p14:creationId xmlns:p14="http://schemas.microsoft.com/office/powerpoint/2010/main" val="340852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E7A30-1C9D-677C-1331-136105F4F9FF}"/>
              </a:ext>
            </a:extLst>
          </p:cNvPr>
          <p:cNvSpPr txBox="1"/>
          <p:nvPr/>
        </p:nvSpPr>
        <p:spPr>
          <a:xfrm>
            <a:off x="1099159" y="216518"/>
            <a:ext cx="6222968"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Arial" panose="020B0604020202020204" pitchFamily="34" charset="0"/>
                <a:cs typeface="Arial" panose="020B0604020202020204" pitchFamily="34" charset="0"/>
              </a:rPr>
              <a:t>Distribution of </a:t>
            </a:r>
            <a:r>
              <a:rPr lang="en-US" sz="2400" b="1" dirty="0">
                <a:solidFill>
                  <a:schemeClr val="tx1"/>
                </a:solidFill>
                <a:effectLst/>
                <a:latin typeface="Arial" panose="020B0604020202020204" pitchFamily="34" charset="0"/>
                <a:cs typeface="Arial" panose="020B0604020202020204" pitchFamily="34" charset="0"/>
              </a:rPr>
              <a:t> </a:t>
            </a:r>
            <a:r>
              <a:rPr lang="en-US" sz="2400" b="1" dirty="0">
                <a:solidFill>
                  <a:schemeClr val="tx1"/>
                </a:solidFill>
                <a:latin typeface="Arial" panose="020B0604020202020204" pitchFamily="34" charset="0"/>
                <a:cs typeface="Arial" panose="020B0604020202020204" pitchFamily="34" charset="0"/>
              </a:rPr>
              <a:t>Ra</a:t>
            </a:r>
            <a:r>
              <a:rPr lang="en-US" sz="2400" b="1" dirty="0">
                <a:solidFill>
                  <a:schemeClr val="tx1"/>
                </a:solidFill>
                <a:effectLst/>
                <a:latin typeface="Arial" panose="020B0604020202020204" pitchFamily="34" charset="0"/>
                <a:cs typeface="Arial" panose="020B0604020202020204" pitchFamily="34" charset="0"/>
              </a:rPr>
              <a:t>ting of  </a:t>
            </a:r>
            <a:r>
              <a:rPr lang="en-US" sz="2400" b="1" dirty="0">
                <a:solidFill>
                  <a:schemeClr val="tx1"/>
                </a:solidFill>
                <a:latin typeface="Arial" panose="020B0604020202020204" pitchFamily="34" charset="0"/>
                <a:cs typeface="Arial" panose="020B0604020202020204" pitchFamily="34" charset="0"/>
              </a:rPr>
              <a:t>A</a:t>
            </a:r>
            <a:r>
              <a:rPr lang="en-US" sz="2400" b="1" dirty="0">
                <a:solidFill>
                  <a:schemeClr val="tx1"/>
                </a:solidFill>
                <a:effectLst/>
                <a:latin typeface="Arial" panose="020B0604020202020204" pitchFamily="34" charset="0"/>
                <a:cs typeface="Arial" panose="020B0604020202020204" pitchFamily="34" charset="0"/>
              </a:rPr>
              <a:t>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object 13">
            <a:extLst>
              <a:ext uri="{FF2B5EF4-FFF2-40B4-BE49-F238E27FC236}">
                <a16:creationId xmlns:a16="http://schemas.microsoft.com/office/drawing/2014/main" id="{9344AD40-5B8D-CFBA-7567-6E8EFE7A700C}"/>
              </a:ext>
            </a:extLst>
          </p:cNvPr>
          <p:cNvSpPr/>
          <p:nvPr/>
        </p:nvSpPr>
        <p:spPr>
          <a:xfrm>
            <a:off x="503582" y="216518"/>
            <a:ext cx="502187" cy="506273"/>
          </a:xfrm>
          <a:prstGeom prst="rect">
            <a:avLst/>
          </a:prstGeom>
          <a:blipFill>
            <a:blip r:embed="rId2"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75C3C801-AEBD-473B-0367-572E34CA1B76}"/>
              </a:ext>
            </a:extLst>
          </p:cNvPr>
          <p:cNvSpPr txBox="1"/>
          <p:nvPr/>
        </p:nvSpPr>
        <p:spPr>
          <a:xfrm>
            <a:off x="7107961" y="1902605"/>
            <a:ext cx="1738166" cy="2044149"/>
          </a:xfrm>
          <a:prstGeom prst="rect">
            <a:avLst/>
          </a:prstGeom>
        </p:spPr>
        <p:txBody>
          <a:bodyPr vert="horz" wrap="square" lIns="0" tIns="12700" rIns="0" bIns="0" rtlCol="0">
            <a:spAutoFit/>
          </a:bodyPr>
          <a:lstStyle/>
          <a:p>
            <a:pPr marL="12065" marR="9525">
              <a:lnSpc>
                <a:spcPct val="100000"/>
              </a:lnSpc>
              <a:spcBef>
                <a:spcPts val="100"/>
              </a:spcBef>
              <a:tabLst>
                <a:tab pos="469265" algn="l"/>
                <a:tab pos="469900" algn="l"/>
                <a:tab pos="1069340" algn="l"/>
                <a:tab pos="2155825" algn="l"/>
                <a:tab pos="2826385" algn="l"/>
                <a:tab pos="3692525" algn="l"/>
              </a:tabLst>
            </a:pPr>
            <a:r>
              <a:rPr lang="en-IN" sz="1200" spc="-1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T</a:t>
            </a:r>
            <a:r>
              <a:rPr sz="1200" spc="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he </a:t>
            </a:r>
            <a:r>
              <a:rPr sz="1200" spc="-1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majority </a:t>
            </a:r>
            <a:r>
              <a:rPr sz="1200" spc="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of</a:t>
            </a:r>
            <a:r>
              <a:rPr lang="en-IN" sz="1200" spc="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3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the </a:t>
            </a:r>
            <a:r>
              <a:rPr sz="1200" spc="3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apps</a:t>
            </a:r>
            <a:r>
              <a:rPr lang="en-IN" sz="1200" spc="3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3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in </a:t>
            </a:r>
            <a:r>
              <a:rPr sz="1200" spc="3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the </a:t>
            </a:r>
            <a:r>
              <a:rPr sz="1200" spc="1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Play </a:t>
            </a:r>
            <a:r>
              <a:rPr sz="1200" spc="-3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Store </a:t>
            </a:r>
            <a:r>
              <a:rPr sz="1200" spc="-3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are </a:t>
            </a:r>
            <a:r>
              <a:rPr sz="1200" spc="4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top</a:t>
            </a:r>
            <a:r>
              <a:rPr lang="en-IN" sz="1200" spc="4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4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rated.</a:t>
            </a:r>
            <a:endParaRPr lang="en-IN" sz="1200" spc="-4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endParaRPr>
          </a:p>
          <a:p>
            <a:pPr marL="469900" lvl="1" indent="-367030">
              <a:lnSpc>
                <a:spcPct val="100000"/>
              </a:lnSpc>
              <a:buFont typeface="Arial"/>
              <a:buChar char="●"/>
              <a:tabLst>
                <a:tab pos="469265" algn="l"/>
                <a:tab pos="469900" algn="l"/>
              </a:tabLst>
            </a:pPr>
            <a:endParaRPr sz="1200" dirty="0">
              <a:latin typeface="Cascadia Mono ExtraLight" panose="020B0609020000020004" pitchFamily="49" charset="0"/>
              <a:ea typeface="Cascadia Mono ExtraLight" panose="020B0609020000020004" pitchFamily="49" charset="0"/>
              <a:cs typeface="Cascadia Mono ExtraLight" panose="020B0609020000020004" pitchFamily="49" charset="0"/>
            </a:endParaRPr>
          </a:p>
          <a:p>
            <a:pPr marL="12065" marR="5080" algn="just">
              <a:lnSpc>
                <a:spcPct val="100000"/>
              </a:lnSpc>
              <a:tabLst>
                <a:tab pos="469900" algn="l"/>
              </a:tabLst>
            </a:pPr>
            <a:r>
              <a:rPr sz="1200" spc="-2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This</a:t>
            </a:r>
            <a:r>
              <a:rPr lang="en-IN" sz="1200" spc="-2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2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implies</a:t>
            </a:r>
            <a:r>
              <a:rPr lang="en-IN" sz="1200" spc="2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2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that </a:t>
            </a:r>
            <a:r>
              <a:rPr sz="1200" spc="3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the</a:t>
            </a:r>
            <a:r>
              <a:rPr sz="1200" spc="-26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1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majority</a:t>
            </a:r>
            <a:r>
              <a:rPr lang="en-IN" sz="1200" spc="-1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of </a:t>
            </a:r>
            <a:r>
              <a:rPr sz="1200" spc="3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the </a:t>
            </a:r>
            <a:r>
              <a:rPr sz="1200" spc="-2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users </a:t>
            </a:r>
            <a:r>
              <a:rPr sz="1200" spc="-3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are</a:t>
            </a:r>
            <a:r>
              <a:rPr lang="en-IN" sz="1200" spc="-3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2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happy </a:t>
            </a:r>
            <a:r>
              <a:rPr sz="1200" spc="5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with</a:t>
            </a:r>
            <a:r>
              <a:rPr lang="en-IN" sz="1200" spc="5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35" dirty="0" err="1">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th</a:t>
            </a:r>
            <a:r>
              <a:rPr lang="en-IN" sz="1200" spc="3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e </a:t>
            </a:r>
            <a:r>
              <a:rPr sz="1200" spc="-2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services</a:t>
            </a:r>
            <a:r>
              <a:rPr lang="en-IN" sz="1200" spc="-2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received</a:t>
            </a:r>
            <a:r>
              <a:rPr lang="en-IN" sz="1200" spc="-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4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via </a:t>
            </a:r>
            <a:r>
              <a:rPr sz="1200" spc="3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the</a:t>
            </a:r>
            <a:r>
              <a:rPr lang="en-IN" sz="1200" spc="3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respective</a:t>
            </a:r>
            <a:r>
              <a:rPr sz="1200" spc="-170"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sz="1200" spc="-35" dirty="0">
                <a:solidFill>
                  <a:srgbClr val="124F5B"/>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app.</a:t>
            </a:r>
            <a:endParaRPr sz="1200" dirty="0">
              <a:latin typeface="Cascadia Mono ExtraLight" panose="020B0609020000020004" pitchFamily="49" charset="0"/>
              <a:ea typeface="Cascadia Mono ExtraLight" panose="020B0609020000020004" pitchFamily="49" charset="0"/>
              <a:cs typeface="Cascadia Mono ExtraLight" panose="020B0609020000020004" pitchFamily="49" charset="0"/>
            </a:endParaRPr>
          </a:p>
        </p:txBody>
      </p:sp>
      <p:sp>
        <p:nvSpPr>
          <p:cNvPr id="17" name="object 7">
            <a:extLst>
              <a:ext uri="{FF2B5EF4-FFF2-40B4-BE49-F238E27FC236}">
                <a16:creationId xmlns:a16="http://schemas.microsoft.com/office/drawing/2014/main" id="{E8D2446A-65F4-206C-D320-9C31BEE34852}"/>
              </a:ext>
            </a:extLst>
          </p:cNvPr>
          <p:cNvSpPr/>
          <p:nvPr/>
        </p:nvSpPr>
        <p:spPr>
          <a:xfrm>
            <a:off x="7014360" y="1798566"/>
            <a:ext cx="1956506" cy="2436895"/>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030" name="Picture 6">
            <a:extLst>
              <a:ext uri="{FF2B5EF4-FFF2-40B4-BE49-F238E27FC236}">
                <a16:creationId xmlns:a16="http://schemas.microsoft.com/office/drawing/2014/main" id="{042A926D-62D8-A9E0-80F2-EF93079CD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3" y="866425"/>
            <a:ext cx="6902144" cy="41627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5DAB2C7B-8C00-260A-6B51-44BDA9481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3" y="1071203"/>
            <a:ext cx="2833256" cy="188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0261" y="68559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7C157D6-B22B-7EBF-171B-78037477E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17" y="1044014"/>
            <a:ext cx="5337743" cy="39860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EB9448-5EEE-54DA-8336-67D8C33671FF}"/>
              </a:ext>
            </a:extLst>
          </p:cNvPr>
          <p:cNvSpPr txBox="1"/>
          <p:nvPr/>
        </p:nvSpPr>
        <p:spPr>
          <a:xfrm>
            <a:off x="1034520" y="261883"/>
            <a:ext cx="4815840" cy="461665"/>
          </a:xfrm>
          <a:prstGeom prst="rect">
            <a:avLst/>
          </a:prstGeom>
          <a:noFill/>
        </p:spPr>
        <p:txBody>
          <a:bodyPr wrap="square" rtlCol="0">
            <a:spAutoFit/>
          </a:bodyPr>
          <a:lstStyle/>
          <a:p>
            <a:r>
              <a:rPr lang="en-IN" sz="2400" b="1" dirty="0">
                <a:solidFill>
                  <a:schemeClr val="tx1"/>
                </a:solidFill>
              </a:rPr>
              <a:t>Top Expensive Apps</a:t>
            </a:r>
          </a:p>
        </p:txBody>
      </p:sp>
      <p:sp>
        <p:nvSpPr>
          <p:cNvPr id="6" name="object 13">
            <a:extLst>
              <a:ext uri="{FF2B5EF4-FFF2-40B4-BE49-F238E27FC236}">
                <a16:creationId xmlns:a16="http://schemas.microsoft.com/office/drawing/2014/main" id="{E7E49841-E15B-FBB2-C1C6-CB50A963DE52}"/>
              </a:ext>
            </a:extLst>
          </p:cNvPr>
          <p:cNvSpPr/>
          <p:nvPr/>
        </p:nvSpPr>
        <p:spPr>
          <a:xfrm>
            <a:off x="429491" y="173889"/>
            <a:ext cx="497378" cy="637654"/>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1861609D-CE0E-8626-25A5-2EC77857951B}"/>
              </a:ext>
            </a:extLst>
          </p:cNvPr>
          <p:cNvSpPr txBox="1"/>
          <p:nvPr/>
        </p:nvSpPr>
        <p:spPr>
          <a:xfrm>
            <a:off x="6716530" y="1610792"/>
            <a:ext cx="1914852" cy="2616101"/>
          </a:xfrm>
          <a:prstGeom prst="rect">
            <a:avLst/>
          </a:prstGeom>
          <a:noFill/>
        </p:spPr>
        <p:txBody>
          <a:bodyPr wrap="square" rtlCol="0">
            <a:spAutoFit/>
          </a:bodyPr>
          <a:lstStyle/>
          <a:p>
            <a:pPr algn="l"/>
            <a:r>
              <a:rPr lang="en-US" sz="2400" b="0" i="0" dirty="0">
                <a:solidFill>
                  <a:srgbClr val="212121"/>
                </a:solidFill>
                <a:effectLst/>
                <a:latin typeface="Aharoni" panose="02010803020104030203" pitchFamily="2" charset="-79"/>
                <a:cs typeface="Aharoni" panose="02010803020104030203" pitchFamily="2" charset="-79"/>
              </a:rPr>
              <a:t>Findings</a:t>
            </a:r>
            <a:r>
              <a:rPr lang="en-US" b="0" i="0" dirty="0">
                <a:solidFill>
                  <a:srgbClr val="212121"/>
                </a:solidFill>
                <a:effectLst/>
                <a:latin typeface="Roboto" panose="02000000000000000000" pitchFamily="2" charset="0"/>
              </a:rPr>
              <a:t>:</a:t>
            </a:r>
          </a:p>
          <a:p>
            <a:pPr algn="l"/>
            <a:endParaRPr lang="en-US" b="0" i="0" dirty="0">
              <a:solidFill>
                <a:srgbClr val="212121"/>
              </a:solidFill>
              <a:effectLst/>
              <a:latin typeface="Roboto" panose="02000000000000000000" pitchFamily="2" charset="0"/>
            </a:endParaRPr>
          </a:p>
          <a:p>
            <a:pPr algn="l"/>
            <a:r>
              <a:rPr lang="en-US" sz="1600" b="0" i="0" dirty="0">
                <a:solidFill>
                  <a:srgbClr val="212121"/>
                </a:solidFill>
                <a:effectLst/>
                <a:latin typeface="Verdana" panose="020B0604030504040204" pitchFamily="34" charset="0"/>
                <a:ea typeface="Verdana" panose="020B0604030504040204" pitchFamily="34" charset="0"/>
              </a:rPr>
              <a:t>From the above graph, we can interpret that </a:t>
            </a:r>
            <a:r>
              <a:rPr lang="en-US" sz="1600" dirty="0">
                <a:solidFill>
                  <a:srgbClr val="212121"/>
                </a:solidFill>
                <a:latin typeface="Verdana" panose="020B0604030504040204" pitchFamily="34" charset="0"/>
                <a:ea typeface="Verdana" panose="020B0604030504040204" pitchFamily="34" charset="0"/>
              </a:rPr>
              <a:t>“</a:t>
            </a:r>
            <a:r>
              <a:rPr lang="en-US" sz="1600" b="0" i="0" dirty="0">
                <a:solidFill>
                  <a:srgbClr val="212121"/>
                </a:solidFill>
                <a:effectLst/>
                <a:latin typeface="Verdana" panose="020B0604030504040204" pitchFamily="34" charset="0"/>
                <a:ea typeface="Verdana" panose="020B0604030504040204" pitchFamily="34" charset="0"/>
              </a:rPr>
              <a:t>I am Rich“ app is the most expensive app in Play Store</a:t>
            </a:r>
            <a:r>
              <a:rPr lang="en-US" b="0" i="0" dirty="0">
                <a:solidFill>
                  <a:srgbClr val="212121"/>
                </a:solidFill>
                <a:effectLst/>
                <a:latin typeface="Roboto" panose="02000000000000000000" pitchFamily="2" charset="0"/>
              </a:rPr>
              <a:t>.</a:t>
            </a:r>
          </a:p>
          <a:p>
            <a:endParaRPr lang="en-IN" dirty="0"/>
          </a:p>
        </p:txBody>
      </p:sp>
    </p:spTree>
    <p:extLst>
      <p:ext uri="{BB962C8B-B14F-4D97-AF65-F5344CB8AC3E}">
        <p14:creationId xmlns:p14="http://schemas.microsoft.com/office/powerpoint/2010/main" val="1104866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3578DA-08AB-740F-0F37-3DD0D79DCBD2}"/>
              </a:ext>
            </a:extLst>
          </p:cNvPr>
          <p:cNvSpPr txBox="1"/>
          <p:nvPr/>
        </p:nvSpPr>
        <p:spPr>
          <a:xfrm>
            <a:off x="1073094" y="160342"/>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433248" y="1124737"/>
            <a:ext cx="2059340" cy="3244478"/>
          </a:xfrm>
          <a:prstGeom prst="rect">
            <a:avLst/>
          </a:prstGeom>
          <a:noFill/>
        </p:spPr>
        <p:txBody>
          <a:bodyPr wrap="square">
            <a:spAutoFit/>
          </a:bodyPr>
          <a:lstStyle/>
          <a:p>
            <a:pPr algn="l"/>
            <a:r>
              <a:rPr lang="en-US" sz="1600" spc="30" dirty="0">
                <a:solidFill>
                  <a:srgbClr val="124F5C"/>
                </a:solidFill>
                <a:latin typeface="Verdana"/>
                <a:cs typeface="Verdana"/>
              </a:rPr>
              <a:t>This graph </a:t>
            </a:r>
            <a:r>
              <a:rPr lang="en-US" sz="1600" spc="15" dirty="0">
                <a:solidFill>
                  <a:srgbClr val="124F5C"/>
                </a:solidFill>
                <a:latin typeface="Verdana"/>
                <a:cs typeface="Verdana"/>
              </a:rPr>
              <a:t>shows </a:t>
            </a:r>
            <a:r>
              <a:rPr lang="en-US" sz="1600" spc="30" dirty="0">
                <a:solidFill>
                  <a:srgbClr val="124F5C"/>
                </a:solidFill>
                <a:latin typeface="Verdana"/>
                <a:cs typeface="Verdana"/>
              </a:rPr>
              <a:t>the </a:t>
            </a:r>
            <a:r>
              <a:rPr lang="en-US" sz="1600" spc="40" dirty="0">
                <a:solidFill>
                  <a:srgbClr val="124F5C"/>
                </a:solidFill>
                <a:latin typeface="Verdana"/>
                <a:cs typeface="Verdana"/>
              </a:rPr>
              <a:t>top </a:t>
            </a:r>
            <a:r>
              <a:rPr lang="en-US" sz="1600" spc="5" dirty="0">
                <a:solidFill>
                  <a:srgbClr val="124F5C"/>
                </a:solidFill>
                <a:latin typeface="Verdana"/>
                <a:cs typeface="Verdana"/>
              </a:rPr>
              <a:t>installed  </a:t>
            </a:r>
            <a:r>
              <a:rPr lang="en-US" sz="1600" spc="20" dirty="0">
                <a:solidFill>
                  <a:srgbClr val="124F5C"/>
                </a:solidFill>
                <a:latin typeface="Verdana"/>
                <a:cs typeface="Verdana"/>
              </a:rPr>
              <a:t>apps </a:t>
            </a:r>
            <a:r>
              <a:rPr lang="en-US" sz="1600" spc="25" dirty="0">
                <a:solidFill>
                  <a:srgbClr val="124F5C"/>
                </a:solidFill>
                <a:latin typeface="Verdana"/>
                <a:cs typeface="Verdana"/>
              </a:rPr>
              <a:t>in </a:t>
            </a:r>
            <a:r>
              <a:rPr lang="en-US" sz="1600" spc="30" dirty="0">
                <a:solidFill>
                  <a:srgbClr val="124F5C"/>
                </a:solidFill>
                <a:latin typeface="Verdana"/>
                <a:cs typeface="Verdana"/>
              </a:rPr>
              <a:t>the </a:t>
            </a:r>
            <a:r>
              <a:rPr lang="en-US" sz="1600" b="1" spc="-20" dirty="0">
                <a:solidFill>
                  <a:srgbClr val="124F5C"/>
                </a:solidFill>
                <a:latin typeface="Verdana"/>
                <a:cs typeface="Verdana"/>
              </a:rPr>
              <a:t>‘Communication’  </a:t>
            </a:r>
            <a:r>
              <a:rPr lang="en-US" sz="1600" spc="-25" dirty="0">
                <a:solidFill>
                  <a:srgbClr val="124F5C"/>
                </a:solidFill>
                <a:latin typeface="Verdana"/>
                <a:cs typeface="Verdana"/>
              </a:rPr>
              <a:t>category .		</a:t>
            </a:r>
          </a:p>
          <a:p>
            <a:pPr algn="l"/>
            <a:r>
              <a:rPr lang="en-US" sz="1600" b="0" i="0" dirty="0">
                <a:solidFill>
                  <a:srgbClr val="212121"/>
                </a:solidFill>
                <a:effectLst/>
                <a:latin typeface="Roboto" panose="02000000000000000000" pitchFamily="2" charset="0"/>
              </a:rPr>
              <a:t> </a:t>
            </a:r>
            <a:r>
              <a:rPr lang="en-US" sz="1600" b="0" i="0" dirty="0">
                <a:solidFill>
                  <a:srgbClr val="212121"/>
                </a:solidFill>
                <a:effectLst/>
                <a:latin typeface="Verdana" panose="020B0604030504040204" pitchFamily="34" charset="0"/>
                <a:ea typeface="Verdana" panose="020B0604030504040204" pitchFamily="34" charset="0"/>
              </a:rPr>
              <a:t>Messenger,</a:t>
            </a:r>
          </a:p>
          <a:p>
            <a:pPr algn="l"/>
            <a:r>
              <a:rPr lang="en-US" sz="1600" b="0" i="0" dirty="0">
                <a:solidFill>
                  <a:srgbClr val="212121"/>
                </a:solidFill>
                <a:effectLst/>
                <a:latin typeface="Verdana" panose="020B0604030504040204" pitchFamily="34" charset="0"/>
                <a:ea typeface="Verdana" panose="020B0604030504040204" pitchFamily="34" charset="0"/>
              </a:rPr>
              <a:t> WhatsApp, </a:t>
            </a:r>
          </a:p>
          <a:p>
            <a:pPr algn="l"/>
            <a:r>
              <a:rPr lang="en-US" sz="1600" dirty="0">
                <a:solidFill>
                  <a:srgbClr val="212121"/>
                </a:solidFill>
                <a:latin typeface="Verdana" panose="020B0604030504040204" pitchFamily="34" charset="0"/>
                <a:ea typeface="Verdana" panose="020B0604030504040204" pitchFamily="34" charset="0"/>
              </a:rPr>
              <a:t>Google Chrome</a:t>
            </a:r>
            <a:r>
              <a:rPr lang="en-US" sz="1600" b="0" i="0" dirty="0">
                <a:solidFill>
                  <a:srgbClr val="212121"/>
                </a:solidFill>
                <a:effectLst/>
                <a:latin typeface="Verdana" panose="020B0604030504040204" pitchFamily="34" charset="0"/>
                <a:ea typeface="Verdana" panose="020B0604030504040204" pitchFamily="34" charset="0"/>
              </a:rPr>
              <a:t>,</a:t>
            </a:r>
          </a:p>
          <a:p>
            <a:pPr algn="l"/>
            <a:r>
              <a:rPr lang="en-US" sz="1600" b="0" i="0" dirty="0">
                <a:solidFill>
                  <a:srgbClr val="212121"/>
                </a:solidFill>
                <a:effectLst/>
                <a:latin typeface="Verdana" panose="020B0604030504040204" pitchFamily="34" charset="0"/>
                <a:ea typeface="Verdana" panose="020B0604030504040204" pitchFamily="34" charset="0"/>
              </a:rPr>
              <a:t>Gmail have the </a:t>
            </a:r>
          </a:p>
          <a:p>
            <a:pPr algn="l"/>
            <a:r>
              <a:rPr lang="en-US" sz="1600" b="0" i="0" dirty="0">
                <a:solidFill>
                  <a:srgbClr val="212121"/>
                </a:solidFill>
                <a:effectLst/>
                <a:latin typeface="Verdana" panose="020B0604030504040204" pitchFamily="34" charset="0"/>
                <a:ea typeface="Verdana" panose="020B0604030504040204" pitchFamily="34" charset="0"/>
              </a:rPr>
              <a:t>highest installs</a:t>
            </a:r>
            <a:r>
              <a:rPr lang="en-US" b="0" i="0" dirty="0">
                <a:solidFill>
                  <a:srgbClr val="212121"/>
                </a:solidFill>
                <a:effectLst/>
                <a:latin typeface="Verdana" panose="020B0604030504040204" pitchFamily="34" charset="0"/>
                <a:ea typeface="Verdana" panose="020B0604030504040204" pitchFamily="34" charset="0"/>
              </a:rPr>
              <a:t>.</a:t>
            </a:r>
          </a:p>
          <a:p>
            <a:pPr algn="l"/>
            <a:endParaRPr lang="en-US" b="0" i="0" dirty="0">
              <a:solidFill>
                <a:srgbClr val="212121"/>
              </a:solidFill>
              <a:effectLst/>
              <a:latin typeface="Verdana" panose="020B0604030504040204" pitchFamily="34" charset="0"/>
              <a:ea typeface="Verdana" panose="020B0604030504040204" pitchFamily="34" charset="0"/>
            </a:endParaRPr>
          </a:p>
          <a:p>
            <a:pPr marL="12700" marR="5080">
              <a:lnSpc>
                <a:spcPct val="100000"/>
              </a:lnSpc>
              <a:spcBef>
                <a:spcPts val="95"/>
              </a:spcBef>
            </a:pP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318349" y="1049493"/>
            <a:ext cx="2174239" cy="288080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1" name="TextBox 10">
            <a:extLst>
              <a:ext uri="{FF2B5EF4-FFF2-40B4-BE49-F238E27FC236}">
                <a16:creationId xmlns:a16="http://schemas.microsoft.com/office/drawing/2014/main" id="{F665493D-B4BE-59C3-5CF7-B820E71367D5}"/>
              </a:ext>
            </a:extLst>
          </p:cNvPr>
          <p:cNvSpPr txBox="1"/>
          <p:nvPr/>
        </p:nvSpPr>
        <p:spPr>
          <a:xfrm>
            <a:off x="751626" y="604917"/>
            <a:ext cx="4328374" cy="307777"/>
          </a:xfrm>
          <a:prstGeom prst="rect">
            <a:avLst/>
          </a:prstGeom>
          <a:noFill/>
        </p:spPr>
        <p:txBody>
          <a:bodyPr wrap="square">
            <a:spAutoFit/>
          </a:bodyPr>
          <a:lstStyle/>
          <a:p>
            <a:r>
              <a:rPr lang="en-IN" b="0" dirty="0">
                <a:solidFill>
                  <a:srgbClr val="000000"/>
                </a:solidFill>
                <a:effectLst/>
                <a:latin typeface="Courier New" panose="02070309020205020404" pitchFamily="49" charset="0"/>
              </a:rPr>
              <a:t>findtop10incategory(</a:t>
            </a:r>
            <a:r>
              <a:rPr lang="en-IN" b="0" dirty="0">
                <a:solidFill>
                  <a:srgbClr val="A31515"/>
                </a:solidFill>
                <a:effectLst/>
                <a:latin typeface="Courier New" panose="02070309020205020404" pitchFamily="49" charset="0"/>
              </a:rPr>
              <a:t>'Communication'</a:t>
            </a:r>
            <a:r>
              <a:rPr lang="en-IN" b="0" dirty="0">
                <a:solidFill>
                  <a:srgbClr val="000000"/>
                </a:solidFill>
                <a:effectLst/>
                <a:latin typeface="Courier New" panose="02070309020205020404" pitchFamily="49" charset="0"/>
              </a:rPr>
              <a:t>)</a:t>
            </a:r>
          </a:p>
        </p:txBody>
      </p:sp>
      <p:pic>
        <p:nvPicPr>
          <p:cNvPr id="5126" name="Picture 6">
            <a:extLst>
              <a:ext uri="{FF2B5EF4-FFF2-40B4-BE49-F238E27FC236}">
                <a16:creationId xmlns:a16="http://schemas.microsoft.com/office/drawing/2014/main" id="{5D04C405-4E2C-F325-36FE-FB6378B17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441" y="912694"/>
            <a:ext cx="5940210" cy="33274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29394F-597B-A37B-FE08-0E7FAC393C64}"/>
              </a:ext>
            </a:extLst>
          </p:cNvPr>
          <p:cNvSpPr txBox="1"/>
          <p:nvPr/>
        </p:nvSpPr>
        <p:spPr>
          <a:xfrm>
            <a:off x="433248" y="4403531"/>
            <a:ext cx="8080043" cy="523220"/>
          </a:xfrm>
          <a:prstGeom prst="rect">
            <a:avLst/>
          </a:prstGeom>
          <a:noFill/>
        </p:spPr>
        <p:txBody>
          <a:bodyPr wrap="square" rtlCol="0">
            <a:spAutoFit/>
          </a:bodyPr>
          <a:lstStyle/>
          <a:p>
            <a:r>
              <a:rPr lang="en-US" dirty="0"/>
              <a:t>In the same way, by passing different category names in the function </a:t>
            </a:r>
            <a:r>
              <a:rPr lang="en-IN" b="0" dirty="0">
                <a:solidFill>
                  <a:srgbClr val="795E26"/>
                </a:solidFill>
                <a:effectLst/>
                <a:latin typeface="Courier New" panose="02070309020205020404" pitchFamily="49" charset="0"/>
              </a:rPr>
              <a:t>findtop10incategory</a:t>
            </a:r>
            <a:r>
              <a:rPr lang="en-IN" b="0" dirty="0">
                <a:solidFill>
                  <a:srgbClr val="000000"/>
                </a:solidFill>
                <a:effectLst/>
                <a:latin typeface="Courier New" panose="02070309020205020404" pitchFamily="49" charset="0"/>
              </a:rPr>
              <a:t>(</a:t>
            </a:r>
            <a:r>
              <a:rPr lang="en-IN" b="0" dirty="0">
                <a:solidFill>
                  <a:srgbClr val="001080"/>
                </a:solidFill>
                <a:effectLst/>
                <a:latin typeface="Courier New" panose="02070309020205020404" pitchFamily="49" charset="0"/>
              </a:rPr>
              <a:t>str)</a:t>
            </a:r>
            <a:r>
              <a:rPr lang="en-IN" dirty="0">
                <a:latin typeface="Courier New" panose="02070309020205020404" pitchFamily="49" charset="0"/>
              </a:rPr>
              <a:t>,</a:t>
            </a:r>
            <a:r>
              <a:rPr lang="en-US" dirty="0"/>
              <a:t>we can get the top 10 installed apps for respective category.</a:t>
            </a:r>
            <a:endParaRPr lang="en-IN" dirty="0"/>
          </a:p>
        </p:txBody>
      </p:sp>
    </p:spTree>
    <p:extLst>
      <p:ext uri="{BB962C8B-B14F-4D97-AF65-F5344CB8AC3E}">
        <p14:creationId xmlns:p14="http://schemas.microsoft.com/office/powerpoint/2010/main" val="1397534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292922" y="447802"/>
            <a:ext cx="6868732"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lang="en-IN"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21920" y="1005792"/>
            <a:ext cx="8954347" cy="40877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91263" y="893604"/>
            <a:ext cx="3493970" cy="485100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endParaRPr lang="en-US" sz="1600" spc="5" dirty="0">
              <a:solidFill>
                <a:schemeClr val="accent5">
                  <a:lumMod val="50000"/>
                </a:schemeClr>
              </a:solidFill>
              <a:latin typeface="+mn-lt"/>
            </a:endParaRP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endParaRPr lang="en-US" sz="1600" spc="5" dirty="0">
              <a:solidFill>
                <a:schemeClr val="accent5">
                  <a:lumMod val="50000"/>
                </a:schemeClr>
              </a:solidFill>
              <a:latin typeface="+mn-lt"/>
            </a:endParaRPr>
          </a:p>
          <a:p>
            <a:pPr marL="12065" marR="20320" algn="just">
              <a:lnSpc>
                <a:spcPct val="114999"/>
              </a:lnSpc>
              <a:buClr>
                <a:schemeClr val="accent5">
                  <a:lumMod val="50000"/>
                </a:schemeClr>
              </a:buClr>
              <a:tabLst>
                <a:tab pos="469900" algn="l"/>
              </a:tabLst>
            </a:pPr>
            <a:r>
              <a:rPr lang="en-US" sz="1600" spc="5" dirty="0">
                <a:solidFill>
                  <a:schemeClr val="accent5">
                    <a:lumMod val="50000"/>
                  </a:schemeClr>
                </a:solidFill>
                <a:latin typeface="+mn-lt"/>
              </a:rPr>
              <a:t> </a:t>
            </a:r>
            <a:endParaRPr lang="en-US" sz="1600" spc="-120" dirty="0">
              <a:solidFill>
                <a:schemeClr val="accent5">
                  <a:lumMod val="50000"/>
                </a:schemeClr>
              </a:solidFill>
              <a:latin typeface="+mn-lt"/>
            </a:endParaRPr>
          </a:p>
          <a:p>
            <a:pPr marL="12065" marR="14604" algn="just">
              <a:lnSpc>
                <a:spcPct val="114999"/>
              </a:lnSpc>
              <a:buClr>
                <a:schemeClr val="accent5">
                  <a:lumMod val="50000"/>
                </a:schemeClr>
              </a:buClr>
              <a:tabLst>
                <a:tab pos="469900" algn="l"/>
              </a:tabLst>
            </a:pPr>
            <a:endParaRPr lang="en-US" sz="1600" dirty="0">
              <a:solidFill>
                <a:schemeClr val="accent5">
                  <a:lumMod val="50000"/>
                </a:schemeClr>
              </a:solidFill>
              <a:latin typeface="+mn-lt"/>
              <a:cs typeface="Verdana"/>
            </a:endParaRP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58550" y="709795"/>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2" name="AutoShape 2">
            <a:extLst>
              <a:ext uri="{FF2B5EF4-FFF2-40B4-BE49-F238E27FC236}">
                <a16:creationId xmlns:a16="http://schemas.microsoft.com/office/drawing/2014/main" id="{B5147EBE-D80C-338F-30F7-2FA5A589F1D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461E01B7-AFE4-2220-34C2-0B77AC9232A7}"/>
              </a:ext>
            </a:extLst>
          </p:cNvPr>
          <p:cNvPicPr>
            <a:picLocks noChangeAspect="1"/>
          </p:cNvPicPr>
          <p:nvPr/>
        </p:nvPicPr>
        <p:blipFill>
          <a:blip r:embed="rId3"/>
          <a:stretch>
            <a:fillRect/>
          </a:stretch>
        </p:blipFill>
        <p:spPr>
          <a:xfrm>
            <a:off x="3908213" y="1050550"/>
            <a:ext cx="4660053" cy="3460490"/>
          </a:xfrm>
          <a:prstGeom prst="rect">
            <a:avLst/>
          </a:prstGeom>
        </p:spPr>
      </p:pic>
    </p:spTree>
    <p:extLst>
      <p:ext uri="{BB962C8B-B14F-4D97-AF65-F5344CB8AC3E}">
        <p14:creationId xmlns:p14="http://schemas.microsoft.com/office/powerpoint/2010/main" val="4165894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7D548D-3F24-30D8-E857-226D66889247}"/>
              </a:ext>
            </a:extLst>
          </p:cNvPr>
          <p:cNvSpPr txBox="1"/>
          <p:nvPr/>
        </p:nvSpPr>
        <p:spPr>
          <a:xfrm>
            <a:off x="1183973" y="119195"/>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App Size Analysis</a:t>
            </a:r>
          </a:p>
        </p:txBody>
      </p:sp>
      <p:sp>
        <p:nvSpPr>
          <p:cNvPr id="7" name="object 13">
            <a:extLst>
              <a:ext uri="{FF2B5EF4-FFF2-40B4-BE49-F238E27FC236}">
                <a16:creationId xmlns:a16="http://schemas.microsoft.com/office/drawing/2014/main" id="{58DBBEF9-E953-6AD5-F1B5-1778316D1218}"/>
              </a:ext>
            </a:extLst>
          </p:cNvPr>
          <p:cNvSpPr/>
          <p:nvPr/>
        </p:nvSpPr>
        <p:spPr>
          <a:xfrm>
            <a:off x="670715" y="129542"/>
            <a:ext cx="513258" cy="506273"/>
          </a:xfrm>
          <a:prstGeom prst="rect">
            <a:avLst/>
          </a:prstGeom>
          <a:blipFill>
            <a:blip r:embed="rId2" cstate="print"/>
            <a:stretch>
              <a:fillRect/>
            </a:stretch>
          </a:blipFill>
          <a:ln>
            <a:noFill/>
          </a:ln>
        </p:spPr>
        <p:txBody>
          <a:bodyPr wrap="square" lIns="0" tIns="0" rIns="0" bIns="0" rtlCol="0"/>
          <a:lstStyle/>
          <a:p>
            <a:endParaRPr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xmlns="">
          <p:pic>
            <p:nvPicPr>
              <p:cNvPr id="10" name="Ink 9">
                <a:extLst>
                  <a:ext uri="{FF2B5EF4-FFF2-40B4-BE49-F238E27FC236}">
                    <a16:creationId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xmlns="">
          <p:pic>
            <p:nvPicPr>
              <p:cNvPr id="11" name="Ink 10">
                <a:extLst>
                  <a:ext uri="{FF2B5EF4-FFF2-40B4-BE49-F238E27FC236}">
                    <a16:creationId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3" name="Speech Bubble: Rectangle with Corners Rounded 2">
            <a:extLst>
              <a:ext uri="{FF2B5EF4-FFF2-40B4-BE49-F238E27FC236}">
                <a16:creationId xmlns:a16="http://schemas.microsoft.com/office/drawing/2014/main" id="{21503574-3514-4BD5-A3E5-50F7DF0B8EBD}"/>
              </a:ext>
            </a:extLst>
          </p:cNvPr>
          <p:cNvSpPr/>
          <p:nvPr/>
        </p:nvSpPr>
        <p:spPr>
          <a:xfrm>
            <a:off x="5560907" y="2882611"/>
            <a:ext cx="45719" cy="4571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50" name="Picture 6">
            <a:extLst>
              <a:ext uri="{FF2B5EF4-FFF2-40B4-BE49-F238E27FC236}">
                <a16:creationId xmlns:a16="http://schemas.microsoft.com/office/drawing/2014/main" id="{140D0C5F-BA98-8AE0-410D-F47F8111E2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07" y="652935"/>
            <a:ext cx="8500143" cy="419392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2E10494C-65E9-2C31-4855-51A954EAB6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2507" y="1081124"/>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32A2389-4C4F-E667-F54D-860C7B75B1D5}"/>
              </a:ext>
            </a:extLst>
          </p:cNvPr>
          <p:cNvSpPr txBox="1"/>
          <p:nvPr/>
        </p:nvSpPr>
        <p:spPr>
          <a:xfrm>
            <a:off x="7297137" y="1063645"/>
            <a:ext cx="1292013" cy="3046988"/>
          </a:xfrm>
          <a:prstGeom prst="rect">
            <a:avLst/>
          </a:prstGeom>
          <a:noFill/>
        </p:spPr>
        <p:txBody>
          <a:bodyPr wrap="square">
            <a:spAutoFit/>
          </a:bodyPr>
          <a:lstStyle/>
          <a:p>
            <a:pPr algn="l"/>
            <a:r>
              <a:rPr lang="en-US" sz="1600" b="1" i="0" dirty="0">
                <a:solidFill>
                  <a:srgbClr val="C00000"/>
                </a:solidFill>
                <a:effectLst/>
                <a:latin typeface="Algerian" panose="04020705040A02060702" pitchFamily="82" charset="0"/>
              </a:rPr>
              <a:t>Summary:</a:t>
            </a:r>
            <a:r>
              <a:rPr lang="en-US" sz="1600" b="0" i="0" dirty="0">
                <a:solidFill>
                  <a:srgbClr val="C00000"/>
                </a:solidFill>
                <a:effectLst/>
                <a:latin typeface="Algerian" panose="04020705040A02060702" pitchFamily="82" charset="0"/>
              </a:rPr>
              <a:t> </a:t>
            </a:r>
          </a:p>
          <a:p>
            <a:pPr algn="l"/>
            <a:r>
              <a:rPr lang="en-US" sz="1600" dirty="0">
                <a:solidFill>
                  <a:srgbClr val="121930"/>
                </a:solidFill>
                <a:latin typeface="Berlin Sans FB Demi" panose="020E0802020502020306" pitchFamily="34" charset="0"/>
              </a:rPr>
              <a:t>This Distribution Plot shows that sizes of </a:t>
            </a:r>
            <a:endParaRPr lang="en-US" sz="1600" b="0" i="0" dirty="0">
              <a:solidFill>
                <a:srgbClr val="121930"/>
              </a:solidFill>
              <a:effectLst/>
              <a:latin typeface="Berlin Sans FB Demi" panose="020E0802020502020306" pitchFamily="34" charset="0"/>
            </a:endParaRPr>
          </a:p>
          <a:p>
            <a:pPr algn="l"/>
            <a:r>
              <a:rPr lang="en-US" sz="1600" b="0" i="0" dirty="0">
                <a:solidFill>
                  <a:srgbClr val="121930"/>
                </a:solidFill>
                <a:effectLst/>
                <a:latin typeface="Berlin Sans FB Demi" panose="020E0802020502020306" pitchFamily="34" charset="0"/>
              </a:rPr>
              <a:t>most of the apps in </a:t>
            </a:r>
            <a:r>
              <a:rPr lang="en-US" sz="1600" b="0" i="0" dirty="0" err="1">
                <a:solidFill>
                  <a:srgbClr val="121930"/>
                </a:solidFill>
                <a:effectLst/>
                <a:latin typeface="Berlin Sans FB Demi" panose="020E0802020502020306" pitchFamily="34" charset="0"/>
              </a:rPr>
              <a:t>playstore</a:t>
            </a:r>
            <a:r>
              <a:rPr lang="en-US" sz="1600" b="0" i="0" dirty="0">
                <a:solidFill>
                  <a:srgbClr val="121930"/>
                </a:solidFill>
                <a:effectLst/>
                <a:latin typeface="Berlin Sans FB Demi" panose="020E0802020502020306" pitchFamily="34" charset="0"/>
              </a:rPr>
              <a:t> </a:t>
            </a:r>
            <a:r>
              <a:rPr lang="en-US" sz="1600" dirty="0">
                <a:solidFill>
                  <a:srgbClr val="121930"/>
                </a:solidFill>
                <a:latin typeface="Berlin Sans FB Demi" panose="020E0802020502020306" pitchFamily="34" charset="0"/>
              </a:rPr>
              <a:t>are </a:t>
            </a:r>
            <a:r>
              <a:rPr lang="en-US" sz="1600" b="0" i="0" dirty="0">
                <a:solidFill>
                  <a:srgbClr val="121930"/>
                </a:solidFill>
                <a:effectLst/>
                <a:latin typeface="Berlin Sans FB Demi" panose="020E0802020502020306" pitchFamily="34" charset="0"/>
              </a:rPr>
              <a:t>between 0kb to 20000kb</a:t>
            </a:r>
            <a:r>
              <a:rPr lang="en-US" b="0" i="0" dirty="0">
                <a:solidFill>
                  <a:srgbClr val="121930"/>
                </a:solidFill>
                <a:effectLst/>
                <a:latin typeface="Roboto" panose="02000000000000000000" pitchFamily="2" charset="0"/>
              </a:rPr>
              <a:t>.</a:t>
            </a: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07050F-0E9A-65B1-7565-1FE386735D1D}"/>
              </a:ext>
            </a:extLst>
          </p:cNvPr>
          <p:cNvSpPr txBox="1"/>
          <p:nvPr/>
        </p:nvSpPr>
        <p:spPr>
          <a:xfrm>
            <a:off x="923614" y="173889"/>
            <a:ext cx="644933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Android version based on each category</a:t>
            </a:r>
          </a:p>
        </p:txBody>
      </p:sp>
      <p:sp>
        <p:nvSpPr>
          <p:cNvPr id="7" name="object 13">
            <a:extLst>
              <a:ext uri="{FF2B5EF4-FFF2-40B4-BE49-F238E27FC236}">
                <a16:creationId xmlns:a16="http://schemas.microsoft.com/office/drawing/2014/main" id="{96BF6E99-AA58-DD92-8A77-DD4FD05B1CB3}"/>
              </a:ext>
            </a:extLst>
          </p:cNvPr>
          <p:cNvSpPr/>
          <p:nvPr/>
        </p:nvSpPr>
        <p:spPr>
          <a:xfrm>
            <a:off x="410356" y="173889"/>
            <a:ext cx="513258" cy="506273"/>
          </a:xfrm>
          <a:prstGeom prst="rect">
            <a:avLst/>
          </a:prstGeom>
          <a:blipFill>
            <a:blip r:embed="rId2" cstate="print"/>
            <a:stretch>
              <a:fillRect/>
            </a:stretch>
          </a:blipFill>
        </p:spPr>
        <p:txBody>
          <a:bodyPr wrap="square" lIns="0" tIns="0" rIns="0" bIns="0" rtlCol="0"/>
          <a:lstStyle/>
          <a:p>
            <a:endParaRPr/>
          </a:p>
        </p:txBody>
      </p:sp>
      <p:pic>
        <p:nvPicPr>
          <p:cNvPr id="5124" name="Picture 4">
            <a:extLst>
              <a:ext uri="{FF2B5EF4-FFF2-40B4-BE49-F238E27FC236}">
                <a16:creationId xmlns:a16="http://schemas.microsoft.com/office/drawing/2014/main" id="{D65BD21F-27FF-4440-0BAC-952B32A15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11" y="806025"/>
            <a:ext cx="6654622" cy="416358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8762B8EE-24D2-B79D-EDF7-33A79AC40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987" y="806025"/>
            <a:ext cx="2850409" cy="22893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BDCA3D-0C9D-5891-4864-E83DA8B3A4FD}"/>
              </a:ext>
            </a:extLst>
          </p:cNvPr>
          <p:cNvSpPr txBox="1"/>
          <p:nvPr/>
        </p:nvSpPr>
        <p:spPr>
          <a:xfrm>
            <a:off x="7091680" y="3095413"/>
            <a:ext cx="1882987" cy="1169551"/>
          </a:xfrm>
          <a:prstGeom prst="rect">
            <a:avLst/>
          </a:prstGeom>
          <a:noFill/>
        </p:spPr>
        <p:txBody>
          <a:bodyPr wrap="square" rtlCol="0">
            <a:spAutoFit/>
          </a:bodyPr>
          <a:lstStyle/>
          <a:p>
            <a:r>
              <a:rPr lang="en-US" dirty="0">
                <a:solidFill>
                  <a:srgbClr val="212121"/>
                </a:solidFill>
                <a:latin typeface="Roboto" panose="02000000000000000000" pitchFamily="2" charset="0"/>
              </a:rPr>
              <a:t>A</a:t>
            </a:r>
            <a:r>
              <a:rPr lang="en-US" b="0" i="0" dirty="0">
                <a:solidFill>
                  <a:srgbClr val="212121"/>
                </a:solidFill>
                <a:effectLst/>
                <a:latin typeface="Roboto" panose="02000000000000000000" pitchFamily="2" charset="0"/>
              </a:rPr>
              <a:t>ndroid version 4.0 and above supported apps is very higher and more than 60% of total app support.</a:t>
            </a:r>
            <a:endParaRPr lang="en-IN" dirty="0"/>
          </a:p>
        </p:txBody>
      </p:sp>
    </p:spTree>
    <p:extLst>
      <p:ext uri="{BB962C8B-B14F-4D97-AF65-F5344CB8AC3E}">
        <p14:creationId xmlns:p14="http://schemas.microsoft.com/office/powerpoint/2010/main" val="3790336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2"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a:t>
            </a:r>
            <a:r>
              <a:rPr lang="en-IN" sz="1600" b="1" dirty="0">
                <a:solidFill>
                  <a:srgbClr val="124F5C"/>
                </a:solidFill>
                <a:latin typeface="Arial"/>
                <a:cs typeface="Arial"/>
              </a:rPr>
              <a:t>3</a:t>
            </a:r>
            <a:r>
              <a:rPr sz="1600" b="1" dirty="0">
                <a:solidFill>
                  <a:srgbClr val="124F5C"/>
                </a:solidFill>
                <a:latin typeface="Arial"/>
                <a:cs typeface="Arial"/>
              </a:rPr>
              <a:t>%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rPr>
              <a:t>3</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pic>
        <p:nvPicPr>
          <p:cNvPr id="7170" name="Picture 2">
            <a:extLst>
              <a:ext uri="{FF2B5EF4-FFF2-40B4-BE49-F238E27FC236}">
                <a16:creationId xmlns:a16="http://schemas.microsoft.com/office/drawing/2014/main" id="{E9FB2C48-49AE-4B68-33AC-8E0717F21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26" y="923606"/>
            <a:ext cx="4883803" cy="383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903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sp>
        <p:nvSpPr>
          <p:cNvPr id="2" name="AutoShape 2">
            <a:extLst>
              <a:ext uri="{FF2B5EF4-FFF2-40B4-BE49-F238E27FC236}">
                <a16:creationId xmlns:a16="http://schemas.microsoft.com/office/drawing/2014/main" id="{1BB044C0-AB3A-5B7C-012E-2F5F074FF3F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79454990-45D4-CD48-FA65-2A9154606356}"/>
              </a:ext>
            </a:extLst>
          </p:cNvPr>
          <p:cNvPicPr>
            <a:picLocks noChangeAspect="1"/>
          </p:cNvPicPr>
          <p:nvPr/>
        </p:nvPicPr>
        <p:blipFill>
          <a:blip r:embed="rId3"/>
          <a:stretch>
            <a:fillRect/>
          </a:stretch>
        </p:blipFill>
        <p:spPr>
          <a:xfrm>
            <a:off x="2554074" y="995680"/>
            <a:ext cx="6156433" cy="4091093"/>
          </a:xfrm>
          <a:prstGeom prst="rect">
            <a:avLst/>
          </a:prstGeom>
        </p:spPr>
      </p:pic>
      <p:sp>
        <p:nvSpPr>
          <p:cNvPr id="8" name="TextBox 7">
            <a:extLst>
              <a:ext uri="{FF2B5EF4-FFF2-40B4-BE49-F238E27FC236}">
                <a16:creationId xmlns:a16="http://schemas.microsoft.com/office/drawing/2014/main" id="{4BB57D8F-BFC9-E9CF-96B0-A6771DEF3BEC}"/>
              </a:ext>
            </a:extLst>
          </p:cNvPr>
          <p:cNvSpPr txBox="1"/>
          <p:nvPr/>
        </p:nvSpPr>
        <p:spPr>
          <a:xfrm>
            <a:off x="927947" y="283565"/>
            <a:ext cx="5676054" cy="400110"/>
          </a:xfrm>
          <a:prstGeom prst="rect">
            <a:avLst/>
          </a:prstGeom>
          <a:noFill/>
        </p:spPr>
        <p:txBody>
          <a:bodyPr wrap="square" rtlCol="0">
            <a:spAutoFit/>
          </a:bodyPr>
          <a:lstStyle/>
          <a:p>
            <a:r>
              <a:rPr lang="en-IN" sz="2000" b="1" dirty="0">
                <a:latin typeface="Arial Black" panose="020B0A04020102020204" pitchFamily="34" charset="0"/>
              </a:rPr>
              <a:t>Feedback in Popular Category</a:t>
            </a:r>
            <a:r>
              <a:rPr lang="en-IN" dirty="0"/>
              <a:t>:</a:t>
            </a:r>
          </a:p>
        </p:txBody>
      </p:sp>
      <p:sp>
        <p:nvSpPr>
          <p:cNvPr id="9" name="TextBox 8">
            <a:extLst>
              <a:ext uri="{FF2B5EF4-FFF2-40B4-BE49-F238E27FC236}">
                <a16:creationId xmlns:a16="http://schemas.microsoft.com/office/drawing/2014/main" id="{5A0587D6-8ACF-4FFE-14E2-8DFF8CBB2172}"/>
              </a:ext>
            </a:extLst>
          </p:cNvPr>
          <p:cNvSpPr txBox="1"/>
          <p:nvPr/>
        </p:nvSpPr>
        <p:spPr>
          <a:xfrm>
            <a:off x="121920" y="1049867"/>
            <a:ext cx="2262293" cy="954107"/>
          </a:xfrm>
          <a:prstGeom prst="rect">
            <a:avLst/>
          </a:prstGeom>
          <a:noFill/>
        </p:spPr>
        <p:txBody>
          <a:bodyPr wrap="square" rtlCol="0">
            <a:spAutoFit/>
          </a:bodyPr>
          <a:lstStyle/>
          <a:p>
            <a:r>
              <a:rPr lang="en-IN" dirty="0">
                <a:latin typeface="Aharoni" panose="02010803020104030203" pitchFamily="2" charset="-79"/>
                <a:cs typeface="Aharoni" panose="02010803020104030203" pitchFamily="2" charset="-79"/>
              </a:rPr>
              <a:t>This Visualisation is for Positive , Negative and Neutral sentiments for popular categories.</a:t>
            </a:r>
          </a:p>
        </p:txBody>
      </p:sp>
      <p:sp>
        <p:nvSpPr>
          <p:cNvPr id="14" name="TextBox 13">
            <a:extLst>
              <a:ext uri="{FF2B5EF4-FFF2-40B4-BE49-F238E27FC236}">
                <a16:creationId xmlns:a16="http://schemas.microsoft.com/office/drawing/2014/main" id="{53148568-6543-5A7E-002D-E1CF3642CFA2}"/>
              </a:ext>
            </a:extLst>
          </p:cNvPr>
          <p:cNvSpPr txBox="1"/>
          <p:nvPr/>
        </p:nvSpPr>
        <p:spPr>
          <a:xfrm>
            <a:off x="338276" y="2571750"/>
            <a:ext cx="1355103" cy="369332"/>
          </a:xfrm>
          <a:prstGeom prst="rect">
            <a:avLst/>
          </a:prstGeom>
          <a:noFill/>
        </p:spPr>
        <p:txBody>
          <a:bodyPr wrap="square" rtlCol="0">
            <a:spAutoFit/>
          </a:bodyPr>
          <a:lstStyle/>
          <a:p>
            <a:r>
              <a:rPr lang="en-IN" sz="1800" b="1" dirty="0">
                <a:solidFill>
                  <a:schemeClr val="tx1">
                    <a:lumMod val="50000"/>
                  </a:schemeClr>
                </a:solidFill>
                <a:latin typeface="Aharoni" panose="02010803020104030203" pitchFamily="2" charset="-79"/>
                <a:cs typeface="Aharoni" panose="02010803020104030203" pitchFamily="2" charset="-79"/>
              </a:rPr>
              <a:t>RESULT:</a:t>
            </a:r>
            <a:endParaRPr lang="en-IN" sz="1800" dirty="0">
              <a:solidFill>
                <a:schemeClr val="tx1">
                  <a:lumMod val="50000"/>
                </a:schemeClr>
              </a:solidFill>
              <a:latin typeface="Aharoni" panose="02010803020104030203" pitchFamily="2" charset="-79"/>
              <a:cs typeface="Aharoni" panose="02010803020104030203" pitchFamily="2" charset="-79"/>
            </a:endParaRPr>
          </a:p>
        </p:txBody>
      </p:sp>
      <p:sp>
        <p:nvSpPr>
          <p:cNvPr id="15" name="TextBox 14">
            <a:extLst>
              <a:ext uri="{FF2B5EF4-FFF2-40B4-BE49-F238E27FC236}">
                <a16:creationId xmlns:a16="http://schemas.microsoft.com/office/drawing/2014/main" id="{4BE56A40-7D6D-7B9A-C27B-8890E3F46232}"/>
              </a:ext>
            </a:extLst>
          </p:cNvPr>
          <p:cNvSpPr txBox="1"/>
          <p:nvPr/>
        </p:nvSpPr>
        <p:spPr>
          <a:xfrm>
            <a:off x="318346" y="2954443"/>
            <a:ext cx="1869440" cy="1600438"/>
          </a:xfrm>
          <a:prstGeom prst="rect">
            <a:avLst/>
          </a:prstGeom>
          <a:noFill/>
        </p:spPr>
        <p:txBody>
          <a:bodyPr wrap="square" rtlCol="0">
            <a:spAutoFit/>
          </a:bodyPr>
          <a:lstStyle/>
          <a:p>
            <a:r>
              <a:rPr lang="en-IN" dirty="0">
                <a:latin typeface="Aharoni" panose="02010803020104030203" pitchFamily="2" charset="-79"/>
                <a:cs typeface="Aharoni" panose="02010803020104030203" pitchFamily="2" charset="-79"/>
              </a:rPr>
              <a:t>Chart shows that each category have the larger number of positive sentiments than negative and neutral sentiments.</a:t>
            </a:r>
          </a:p>
        </p:txBody>
      </p:sp>
    </p:spTree>
    <p:extLst>
      <p:ext uri="{BB962C8B-B14F-4D97-AF65-F5344CB8AC3E}">
        <p14:creationId xmlns:p14="http://schemas.microsoft.com/office/powerpoint/2010/main" val="2693410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A4A535-416F-50F7-FB65-F611EE6A720C}"/>
              </a:ext>
            </a:extLst>
          </p:cNvPr>
          <p:cNvPicPr>
            <a:picLocks noChangeAspect="1"/>
          </p:cNvPicPr>
          <p:nvPr/>
        </p:nvPicPr>
        <p:blipFill>
          <a:blip r:embed="rId2"/>
          <a:stretch>
            <a:fillRect/>
          </a:stretch>
        </p:blipFill>
        <p:spPr>
          <a:xfrm>
            <a:off x="407915" y="803194"/>
            <a:ext cx="5967308" cy="3765974"/>
          </a:xfrm>
          <a:prstGeom prst="rect">
            <a:avLst/>
          </a:prstGeom>
        </p:spPr>
      </p:pic>
      <p:sp>
        <p:nvSpPr>
          <p:cNvPr id="6" name="TextBox 5">
            <a:extLst>
              <a:ext uri="{FF2B5EF4-FFF2-40B4-BE49-F238E27FC236}">
                <a16:creationId xmlns:a16="http://schemas.microsoft.com/office/drawing/2014/main" id="{3D300583-0B15-1B6D-7842-99EAE3640682}"/>
              </a:ext>
            </a:extLst>
          </p:cNvPr>
          <p:cNvSpPr txBox="1"/>
          <p:nvPr/>
        </p:nvSpPr>
        <p:spPr>
          <a:xfrm>
            <a:off x="921173" y="296921"/>
            <a:ext cx="5543505" cy="400110"/>
          </a:xfrm>
          <a:prstGeom prst="rect">
            <a:avLst/>
          </a:prstGeom>
          <a:noFill/>
        </p:spPr>
        <p:txBody>
          <a:bodyPr wrap="none" rtlCol="0">
            <a:spAutoFit/>
          </a:bodyPr>
          <a:lstStyle/>
          <a:p>
            <a:r>
              <a:rPr lang="en-IN" sz="2000" dirty="0">
                <a:latin typeface="Arial Black" panose="020B0A04020102020204" pitchFamily="34" charset="0"/>
              </a:rPr>
              <a:t>Distribution of Sentiment Subjectivity:</a:t>
            </a:r>
          </a:p>
        </p:txBody>
      </p:sp>
      <p:sp>
        <p:nvSpPr>
          <p:cNvPr id="7" name="object 13">
            <a:extLst>
              <a:ext uri="{FF2B5EF4-FFF2-40B4-BE49-F238E27FC236}">
                <a16:creationId xmlns:a16="http://schemas.microsoft.com/office/drawing/2014/main" id="{905399AB-B8B6-F22C-51D4-74061436B70B}"/>
              </a:ext>
            </a:extLst>
          </p:cNvPr>
          <p:cNvSpPr/>
          <p:nvPr/>
        </p:nvSpPr>
        <p:spPr>
          <a:xfrm>
            <a:off x="407915" y="243840"/>
            <a:ext cx="513258" cy="506273"/>
          </a:xfrm>
          <a:prstGeom prst="rect">
            <a:avLst/>
          </a:prstGeom>
          <a:blipFill>
            <a:blip r:embed="rId3"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F904D3E9-666F-A9FA-7162-ABEA86AFFD46}"/>
              </a:ext>
            </a:extLst>
          </p:cNvPr>
          <p:cNvSpPr txBox="1"/>
          <p:nvPr/>
        </p:nvSpPr>
        <p:spPr>
          <a:xfrm>
            <a:off x="6512561" y="1512874"/>
            <a:ext cx="2286000" cy="2954655"/>
          </a:xfrm>
          <a:prstGeom prst="rect">
            <a:avLst/>
          </a:prstGeom>
          <a:noFill/>
        </p:spPr>
        <p:txBody>
          <a:bodyPr wrap="square">
            <a:spAutoFit/>
          </a:bodyPr>
          <a:lstStyle/>
          <a:p>
            <a:pPr algn="l"/>
            <a:r>
              <a:rPr lang="en-US" sz="1800" b="1" i="0" dirty="0">
                <a:solidFill>
                  <a:srgbClr val="212121"/>
                </a:solidFill>
                <a:effectLst/>
                <a:latin typeface="Aharoni" panose="02010803020104030203" pitchFamily="2" charset="-79"/>
                <a:cs typeface="Aharoni" panose="02010803020104030203" pitchFamily="2" charset="-79"/>
              </a:rPr>
              <a:t>Findings:</a:t>
            </a:r>
          </a:p>
          <a:p>
            <a:pPr algn="l"/>
            <a:r>
              <a:rPr lang="en-US" b="1" i="0" dirty="0">
                <a:solidFill>
                  <a:schemeClr val="accent2">
                    <a:lumMod val="75000"/>
                    <a:lumOff val="25000"/>
                  </a:schemeClr>
                </a:solidFill>
                <a:effectLst/>
                <a:latin typeface="Aharoni" panose="02010803020104030203" pitchFamily="2" charset="-79"/>
                <a:cs typeface="Aharoni" panose="02010803020104030203" pitchFamily="2" charset="-79"/>
              </a:rPr>
              <a:t> 0</a:t>
            </a:r>
            <a:r>
              <a:rPr lang="en-US" b="0" i="0" dirty="0">
                <a:solidFill>
                  <a:schemeClr val="accent2">
                    <a:lumMod val="75000"/>
                    <a:lumOff val="25000"/>
                  </a:schemeClr>
                </a:solidFill>
                <a:effectLst/>
                <a:latin typeface="Aharoni" panose="02010803020104030203" pitchFamily="2" charset="-79"/>
                <a:cs typeface="Aharoni" panose="02010803020104030203" pitchFamily="2" charset="-79"/>
              </a:rPr>
              <a:t> - objective(fact)</a:t>
            </a:r>
          </a:p>
          <a:p>
            <a:pPr algn="l"/>
            <a:r>
              <a:rPr lang="en-US" b="1" i="0" dirty="0">
                <a:solidFill>
                  <a:schemeClr val="accent2">
                    <a:lumMod val="75000"/>
                    <a:lumOff val="25000"/>
                  </a:schemeClr>
                </a:solidFill>
                <a:effectLst/>
                <a:latin typeface="Aharoni" panose="02010803020104030203" pitchFamily="2" charset="-79"/>
                <a:cs typeface="Aharoni" panose="02010803020104030203" pitchFamily="2" charset="-79"/>
              </a:rPr>
              <a:t> 1 </a:t>
            </a:r>
            <a:r>
              <a:rPr lang="en-US" b="0" i="0" dirty="0">
                <a:solidFill>
                  <a:schemeClr val="accent2">
                    <a:lumMod val="75000"/>
                    <a:lumOff val="25000"/>
                  </a:schemeClr>
                </a:solidFill>
                <a:effectLst/>
                <a:latin typeface="Aharoni" panose="02010803020104030203" pitchFamily="2" charset="-79"/>
                <a:cs typeface="Aharoni" panose="02010803020104030203" pitchFamily="2" charset="-79"/>
              </a:rPr>
              <a:t>- subjective(opinion)</a:t>
            </a:r>
          </a:p>
          <a:p>
            <a:pPr algn="l"/>
            <a:r>
              <a:rPr lang="en-US" b="0" i="0" dirty="0">
                <a:solidFill>
                  <a:schemeClr val="accent2">
                    <a:lumMod val="75000"/>
                    <a:lumOff val="25000"/>
                  </a:schemeClr>
                </a:solidFill>
                <a:effectLst/>
                <a:latin typeface="Aharoni" panose="02010803020104030203" pitchFamily="2" charset="-79"/>
                <a:cs typeface="Aharoni" panose="02010803020104030203" pitchFamily="2" charset="-79"/>
              </a:rPr>
              <a:t>It can be seen that maximum number of sentiment subjectivity lies between 0.4 to 0.7. From this we can conclude that maximum number of users give reviews to the applications, according to their experience.</a:t>
            </a:r>
          </a:p>
        </p:txBody>
      </p:sp>
    </p:spTree>
    <p:extLst>
      <p:ext uri="{BB962C8B-B14F-4D97-AF65-F5344CB8AC3E}">
        <p14:creationId xmlns:p14="http://schemas.microsoft.com/office/powerpoint/2010/main" val="1728002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69F49B-624F-3D0B-4ED3-4A3DBB518F54}"/>
              </a:ext>
            </a:extLst>
          </p:cNvPr>
          <p:cNvSpPr txBox="1"/>
          <p:nvPr/>
        </p:nvSpPr>
        <p:spPr>
          <a:xfrm>
            <a:off x="960862" y="220398"/>
            <a:ext cx="5656685" cy="369332"/>
          </a:xfrm>
          <a:prstGeom prst="rect">
            <a:avLst/>
          </a:prstGeom>
          <a:noFill/>
        </p:spPr>
        <p:txBody>
          <a:bodyPr wrap="square">
            <a:spAutoFit/>
          </a:bodyPr>
          <a:lstStyle/>
          <a:p>
            <a:pPr algn="l"/>
            <a:r>
              <a:rPr lang="en-US" sz="1800" b="1" i="0" dirty="0" err="1">
                <a:solidFill>
                  <a:srgbClr val="212121"/>
                </a:solidFill>
                <a:effectLst/>
                <a:latin typeface="Roboto" panose="02000000000000000000" pitchFamily="2" charset="0"/>
              </a:rPr>
              <a:t>Sentiment_Polarity</a:t>
            </a:r>
            <a:r>
              <a:rPr lang="en-US" sz="1800" b="1" i="0" dirty="0">
                <a:solidFill>
                  <a:srgbClr val="212121"/>
                </a:solidFill>
                <a:effectLst/>
                <a:latin typeface="Roboto" panose="02000000000000000000" pitchFamily="2" charset="0"/>
              </a:rPr>
              <a:t> relation with paid and Free App:</a:t>
            </a:r>
            <a:endParaRPr lang="en-US" sz="1800" b="0" i="0" dirty="0">
              <a:solidFill>
                <a:srgbClr val="212121"/>
              </a:solidFill>
              <a:effectLst/>
              <a:latin typeface="Roboto" panose="02000000000000000000" pitchFamily="2" charset="0"/>
            </a:endParaRPr>
          </a:p>
        </p:txBody>
      </p:sp>
      <p:pic>
        <p:nvPicPr>
          <p:cNvPr id="3074" name="Picture 2">
            <a:extLst>
              <a:ext uri="{FF2B5EF4-FFF2-40B4-BE49-F238E27FC236}">
                <a16:creationId xmlns:a16="http://schemas.microsoft.com/office/drawing/2014/main" id="{678F658D-7C8F-6B95-0F12-ADBA738ED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63" y="833121"/>
            <a:ext cx="5921797" cy="3799839"/>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13">
            <a:extLst>
              <a:ext uri="{FF2B5EF4-FFF2-40B4-BE49-F238E27FC236}">
                <a16:creationId xmlns:a16="http://schemas.microsoft.com/office/drawing/2014/main" id="{570CA1DE-8E92-0ADA-97A4-5642EB83037E}"/>
              </a:ext>
            </a:extLst>
          </p:cNvPr>
          <p:cNvSpPr/>
          <p:nvPr/>
        </p:nvSpPr>
        <p:spPr>
          <a:xfrm>
            <a:off x="434338" y="200121"/>
            <a:ext cx="470540" cy="409887"/>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E08F18E3-2460-BE89-E72E-34F365C8A669}"/>
              </a:ext>
            </a:extLst>
          </p:cNvPr>
          <p:cNvSpPr txBox="1"/>
          <p:nvPr/>
        </p:nvSpPr>
        <p:spPr>
          <a:xfrm>
            <a:off x="6617547" y="1388533"/>
            <a:ext cx="2045546" cy="2893100"/>
          </a:xfrm>
          <a:prstGeom prst="rect">
            <a:avLst/>
          </a:prstGeom>
          <a:noFill/>
        </p:spPr>
        <p:txBody>
          <a:bodyPr wrap="square" rtlCol="0">
            <a:spAutoFit/>
          </a:bodyPr>
          <a:lstStyle/>
          <a:p>
            <a:pPr marL="285750" indent="-285750">
              <a:buFont typeface="Arial" panose="020B0604020202020204" pitchFamily="34" charset="0"/>
              <a:buChar char="•"/>
            </a:pPr>
            <a:r>
              <a:rPr lang="en-IN" dirty="0"/>
              <a:t>This </a:t>
            </a:r>
            <a:r>
              <a:rPr lang="en-IN" dirty="0" err="1"/>
              <a:t>Violinplot</a:t>
            </a:r>
            <a:r>
              <a:rPr lang="en-IN" dirty="0"/>
              <a:t> shows that density of neutral sentiment polarity is high for both type of app.</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Chances of Negative Sentiment Polarity is less for paid apps in comparison to Free apps.</a:t>
            </a:r>
          </a:p>
          <a:p>
            <a:endParaRPr lang="en-IN" dirty="0"/>
          </a:p>
        </p:txBody>
      </p:sp>
      <p:graphicFrame>
        <p:nvGraphicFramePr>
          <p:cNvPr id="8" name="Table 7">
            <a:extLst>
              <a:ext uri="{FF2B5EF4-FFF2-40B4-BE49-F238E27FC236}">
                <a16:creationId xmlns:a16="http://schemas.microsoft.com/office/drawing/2014/main" id="{2FCD1C7F-385D-76BD-70A5-C2524BCA9CA3}"/>
              </a:ext>
            </a:extLst>
          </p:cNvPr>
          <p:cNvGraphicFramePr>
            <a:graphicFrameLocks noGrp="1"/>
          </p:cNvGraphicFramePr>
          <p:nvPr>
            <p:extLst>
              <p:ext uri="{D42A27DB-BD31-4B8C-83A1-F6EECF244321}">
                <p14:modId xmlns:p14="http://schemas.microsoft.com/office/powerpoint/2010/main" val="2989835971"/>
              </p:ext>
            </p:extLst>
          </p:nvPr>
        </p:nvGraphicFramePr>
        <p:xfrm>
          <a:off x="6685279" y="1313140"/>
          <a:ext cx="2106507" cy="2893100"/>
        </p:xfrm>
        <a:graphic>
          <a:graphicData uri="http://schemas.openxmlformats.org/drawingml/2006/table">
            <a:tbl>
              <a:tblPr/>
              <a:tblGrid>
                <a:gridCol w="2106507">
                  <a:extLst>
                    <a:ext uri="{9D8B030D-6E8A-4147-A177-3AD203B41FA5}">
                      <a16:colId xmlns:a16="http://schemas.microsoft.com/office/drawing/2014/main" val="628189526"/>
                    </a:ext>
                  </a:extLst>
                </a:gridCol>
              </a:tblGrid>
              <a:tr h="2893100">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907370628"/>
                  </a:ext>
                </a:extLst>
              </a:tr>
            </a:tbl>
          </a:graphicData>
        </a:graphic>
      </p:graphicFrame>
      <p:sp>
        <p:nvSpPr>
          <p:cNvPr id="11" name="TextBox 10">
            <a:extLst>
              <a:ext uri="{FF2B5EF4-FFF2-40B4-BE49-F238E27FC236}">
                <a16:creationId xmlns:a16="http://schemas.microsoft.com/office/drawing/2014/main" id="{6B3652E8-A55B-3F5E-2F6B-2FDD0A7526B4}"/>
              </a:ext>
            </a:extLst>
          </p:cNvPr>
          <p:cNvSpPr txBox="1"/>
          <p:nvPr/>
        </p:nvSpPr>
        <p:spPr>
          <a:xfrm>
            <a:off x="6180666" y="2430880"/>
            <a:ext cx="504613" cy="307777"/>
          </a:xfrm>
          <a:prstGeom prst="rect">
            <a:avLst/>
          </a:prstGeom>
          <a:noFill/>
        </p:spPr>
        <p:txBody>
          <a:bodyPr wrap="square">
            <a:spAutoFit/>
          </a:bodyPr>
          <a:lstStyle/>
          <a:p>
            <a:r>
              <a:rPr lang="en-IN" dirty="0">
                <a:effectLst/>
              </a:rPr>
              <a:t>⏪</a:t>
            </a:r>
            <a:endParaRPr lang="en-IN" dirty="0"/>
          </a:p>
        </p:txBody>
      </p:sp>
      <p:sp>
        <p:nvSpPr>
          <p:cNvPr id="13" name="TextBox 12">
            <a:extLst>
              <a:ext uri="{FF2B5EF4-FFF2-40B4-BE49-F238E27FC236}">
                <a16:creationId xmlns:a16="http://schemas.microsoft.com/office/drawing/2014/main" id="{66B73A69-B1C3-A8A4-883C-DC99E0032A75}"/>
              </a:ext>
            </a:extLst>
          </p:cNvPr>
          <p:cNvSpPr txBox="1"/>
          <p:nvPr/>
        </p:nvSpPr>
        <p:spPr>
          <a:xfrm>
            <a:off x="6180666" y="2047710"/>
            <a:ext cx="355602" cy="307777"/>
          </a:xfrm>
          <a:prstGeom prst="rect">
            <a:avLst/>
          </a:prstGeom>
          <a:noFill/>
        </p:spPr>
        <p:txBody>
          <a:bodyPr wrap="square">
            <a:spAutoFit/>
          </a:bodyPr>
          <a:lstStyle/>
          <a:p>
            <a:r>
              <a:rPr lang="en-IN" dirty="0">
                <a:effectLst/>
              </a:rPr>
              <a:t>⏩</a:t>
            </a:r>
            <a:endParaRPr lang="en-IN" dirty="0"/>
          </a:p>
        </p:txBody>
      </p:sp>
    </p:spTree>
    <p:extLst>
      <p:ext uri="{BB962C8B-B14F-4D97-AF65-F5344CB8AC3E}">
        <p14:creationId xmlns:p14="http://schemas.microsoft.com/office/powerpoint/2010/main" val="1281096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DFFC55-06EA-3E8A-4942-3F72CF1AE6F5}"/>
              </a:ext>
            </a:extLst>
          </p:cNvPr>
          <p:cNvSpPr txBox="1"/>
          <p:nvPr/>
        </p:nvSpPr>
        <p:spPr>
          <a:xfrm>
            <a:off x="1008255" y="79997"/>
            <a:ext cx="5719804"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Is </a:t>
            </a:r>
            <a:r>
              <a:rPr lang="en-IN" sz="2400" b="1" dirty="0" err="1">
                <a:solidFill>
                  <a:schemeClr val="tx1"/>
                </a:solidFill>
                <a:effectLst/>
                <a:latin typeface="+mn-lt"/>
              </a:rPr>
              <a:t>sentiment_subjectivity</a:t>
            </a:r>
            <a:r>
              <a:rPr lang="en-IN" sz="2400" b="1" dirty="0">
                <a:solidFill>
                  <a:schemeClr val="tx1"/>
                </a:solidFill>
                <a:effectLst/>
                <a:latin typeface="+mn-lt"/>
              </a:rPr>
              <a:t> proportional to </a:t>
            </a:r>
            <a:r>
              <a:rPr lang="en-IN" sz="2400" b="1" dirty="0" err="1">
                <a:solidFill>
                  <a:schemeClr val="tx1"/>
                </a:solidFill>
                <a:effectLst/>
                <a:latin typeface="+mn-lt"/>
              </a:rPr>
              <a:t>sentiment_polarity</a:t>
            </a:r>
            <a:r>
              <a:rPr lang="en-IN" sz="2400" b="1" dirty="0">
                <a:solidFill>
                  <a:schemeClr val="tx1"/>
                </a:solidFill>
                <a:effectLst/>
                <a:latin typeface="+mn-lt"/>
              </a:rPr>
              <a:t>?</a:t>
            </a:r>
          </a:p>
        </p:txBody>
      </p:sp>
      <p:sp>
        <p:nvSpPr>
          <p:cNvPr id="6" name="object 13">
            <a:extLst>
              <a:ext uri="{FF2B5EF4-FFF2-40B4-BE49-F238E27FC236}">
                <a16:creationId xmlns:a16="http://schemas.microsoft.com/office/drawing/2014/main" id="{D0F50D0F-9D28-152C-7C2D-BEF10BC837F2}"/>
              </a:ext>
            </a:extLst>
          </p:cNvPr>
          <p:cNvSpPr/>
          <p:nvPr/>
        </p:nvSpPr>
        <p:spPr>
          <a:xfrm>
            <a:off x="338667" y="243840"/>
            <a:ext cx="572140" cy="450936"/>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2B3F091-FF1A-89AC-711E-1CF352193609}"/>
              </a:ext>
            </a:extLst>
          </p:cNvPr>
          <p:cNvSpPr txBox="1"/>
          <p:nvPr/>
        </p:nvSpPr>
        <p:spPr>
          <a:xfrm>
            <a:off x="94827" y="1730028"/>
            <a:ext cx="2939625" cy="2308324"/>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above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mn-lt"/>
            </a:endParaRPr>
          </a:p>
        </p:txBody>
      </p:sp>
      <p:sp>
        <p:nvSpPr>
          <p:cNvPr id="9" name="object 4">
            <a:extLst>
              <a:ext uri="{FF2B5EF4-FFF2-40B4-BE49-F238E27FC236}">
                <a16:creationId xmlns:a16="http://schemas.microsoft.com/office/drawing/2014/main" id="{01E7902E-30A6-F9FA-832E-A373A69D0BE5}"/>
              </a:ext>
            </a:extLst>
          </p:cNvPr>
          <p:cNvSpPr txBox="1"/>
          <p:nvPr/>
        </p:nvSpPr>
        <p:spPr>
          <a:xfrm>
            <a:off x="94827" y="1605043"/>
            <a:ext cx="3064754"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pic>
        <p:nvPicPr>
          <p:cNvPr id="8194" name="Picture 2">
            <a:extLst>
              <a:ext uri="{FF2B5EF4-FFF2-40B4-BE49-F238E27FC236}">
                <a16:creationId xmlns:a16="http://schemas.microsoft.com/office/drawing/2014/main" id="{9C5B9C61-6975-BDAF-0E30-456639C04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894" y="1090508"/>
            <a:ext cx="5488411" cy="340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530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D6A7BF0-D83A-B9B7-6F00-06351AC83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73" y="860214"/>
            <a:ext cx="6272107" cy="41114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61998F4B-CADD-A8E5-CA71-8E936EFE0ABC}"/>
              </a:ext>
            </a:extLst>
          </p:cNvPr>
          <p:cNvGraphicFramePr>
            <a:graphicFrameLocks noGrp="1"/>
          </p:cNvGraphicFramePr>
          <p:nvPr>
            <p:extLst>
              <p:ext uri="{D42A27DB-BD31-4B8C-83A1-F6EECF244321}">
                <p14:modId xmlns:p14="http://schemas.microsoft.com/office/powerpoint/2010/main" val="3918696462"/>
              </p:ext>
            </p:extLst>
          </p:nvPr>
        </p:nvGraphicFramePr>
        <p:xfrm>
          <a:off x="60960" y="765387"/>
          <a:ext cx="6488853" cy="4179146"/>
        </p:xfrm>
        <a:graphic>
          <a:graphicData uri="http://schemas.openxmlformats.org/drawingml/2006/table">
            <a:tbl>
              <a:tblPr/>
              <a:tblGrid>
                <a:gridCol w="6488853">
                  <a:extLst>
                    <a:ext uri="{9D8B030D-6E8A-4147-A177-3AD203B41FA5}">
                      <a16:colId xmlns:a16="http://schemas.microsoft.com/office/drawing/2014/main" val="272414681"/>
                    </a:ext>
                  </a:extLst>
                </a:gridCol>
              </a:tblGrid>
              <a:tr h="4179146">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705434342"/>
                  </a:ext>
                </a:extLst>
              </a:tr>
            </a:tbl>
          </a:graphicData>
        </a:graphic>
      </p:graphicFrame>
      <p:sp>
        <p:nvSpPr>
          <p:cNvPr id="3" name="TextBox 2">
            <a:extLst>
              <a:ext uri="{FF2B5EF4-FFF2-40B4-BE49-F238E27FC236}">
                <a16:creationId xmlns:a16="http://schemas.microsoft.com/office/drawing/2014/main" id="{DBC2C503-50EF-D60C-92D0-E1755BB6B2CE}"/>
              </a:ext>
            </a:extLst>
          </p:cNvPr>
          <p:cNvSpPr txBox="1"/>
          <p:nvPr/>
        </p:nvSpPr>
        <p:spPr>
          <a:xfrm>
            <a:off x="6996853" y="1286933"/>
            <a:ext cx="1930400" cy="2677656"/>
          </a:xfrm>
          <a:prstGeom prst="rect">
            <a:avLst/>
          </a:prstGeom>
          <a:noFill/>
        </p:spPr>
        <p:txBody>
          <a:bodyPr wrap="square" rtlCol="0">
            <a:spAutoFit/>
          </a:bodyPr>
          <a:lstStyle/>
          <a:p>
            <a:r>
              <a:rPr lang="en-IN" dirty="0"/>
              <a:t>From this </a:t>
            </a:r>
            <a:r>
              <a:rPr lang="en-IN" dirty="0" err="1"/>
              <a:t>stripplot</a:t>
            </a:r>
            <a:r>
              <a:rPr lang="en-IN" dirty="0"/>
              <a:t> between price and category we infer that most of the apps on </a:t>
            </a:r>
            <a:r>
              <a:rPr lang="en-IN" dirty="0" err="1"/>
              <a:t>playstore</a:t>
            </a:r>
            <a:r>
              <a:rPr lang="en-IN" dirty="0"/>
              <a:t> are available for free.</a:t>
            </a:r>
          </a:p>
          <a:p>
            <a:r>
              <a:rPr lang="en-IN" dirty="0"/>
              <a:t>And very few categories provide the  apps of paid type and maximum price of any app is not exceeding the $400.</a:t>
            </a:r>
          </a:p>
        </p:txBody>
      </p:sp>
      <p:graphicFrame>
        <p:nvGraphicFramePr>
          <p:cNvPr id="4" name="Table 3">
            <a:extLst>
              <a:ext uri="{FF2B5EF4-FFF2-40B4-BE49-F238E27FC236}">
                <a16:creationId xmlns:a16="http://schemas.microsoft.com/office/drawing/2014/main" id="{94518A07-8CA2-B31A-82A3-4FBF1E10C9B0}"/>
              </a:ext>
            </a:extLst>
          </p:cNvPr>
          <p:cNvGraphicFramePr>
            <a:graphicFrameLocks noGrp="1"/>
          </p:cNvGraphicFramePr>
          <p:nvPr>
            <p:extLst>
              <p:ext uri="{D42A27DB-BD31-4B8C-83A1-F6EECF244321}">
                <p14:modId xmlns:p14="http://schemas.microsoft.com/office/powerpoint/2010/main" val="2313221578"/>
              </p:ext>
            </p:extLst>
          </p:nvPr>
        </p:nvGraphicFramePr>
        <p:xfrm>
          <a:off x="6935893" y="1341119"/>
          <a:ext cx="2120054" cy="3176693"/>
        </p:xfrm>
        <a:graphic>
          <a:graphicData uri="http://schemas.openxmlformats.org/drawingml/2006/table">
            <a:tbl>
              <a:tblPr/>
              <a:tblGrid>
                <a:gridCol w="2120054">
                  <a:extLst>
                    <a:ext uri="{9D8B030D-6E8A-4147-A177-3AD203B41FA5}">
                      <a16:colId xmlns:a16="http://schemas.microsoft.com/office/drawing/2014/main" val="1651610702"/>
                    </a:ext>
                  </a:extLst>
                </a:gridCol>
              </a:tblGrid>
              <a:tr h="3176693">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493893157"/>
                  </a:ext>
                </a:extLst>
              </a:tr>
            </a:tbl>
          </a:graphicData>
        </a:graphic>
      </p:graphicFrame>
      <p:sp>
        <p:nvSpPr>
          <p:cNvPr id="5" name="TextBox 4">
            <a:extLst>
              <a:ext uri="{FF2B5EF4-FFF2-40B4-BE49-F238E27FC236}">
                <a16:creationId xmlns:a16="http://schemas.microsoft.com/office/drawing/2014/main" id="{D75F75F0-936C-B84C-6768-8B6317BAED77}"/>
              </a:ext>
            </a:extLst>
          </p:cNvPr>
          <p:cNvSpPr txBox="1"/>
          <p:nvPr/>
        </p:nvSpPr>
        <p:spPr>
          <a:xfrm>
            <a:off x="7152640" y="736620"/>
            <a:ext cx="1930400" cy="523220"/>
          </a:xfrm>
          <a:prstGeom prst="rect">
            <a:avLst/>
          </a:prstGeom>
          <a:noFill/>
        </p:spPr>
        <p:txBody>
          <a:bodyPr wrap="square" rtlCol="0">
            <a:spAutoFit/>
          </a:bodyPr>
          <a:lstStyle/>
          <a:p>
            <a:r>
              <a:rPr lang="en-IN" dirty="0">
                <a:latin typeface="Comic Sans MS" panose="030F0702030302020204" pitchFamily="66" charset="0"/>
              </a:rPr>
              <a:t>  Our insights from this plot:</a:t>
            </a:r>
          </a:p>
        </p:txBody>
      </p:sp>
      <p:sp>
        <p:nvSpPr>
          <p:cNvPr id="6" name="TextBox 5">
            <a:extLst>
              <a:ext uri="{FF2B5EF4-FFF2-40B4-BE49-F238E27FC236}">
                <a16:creationId xmlns:a16="http://schemas.microsoft.com/office/drawing/2014/main" id="{1D8B3E2D-47AB-1AE3-E38B-1109F9520C71}"/>
              </a:ext>
            </a:extLst>
          </p:cNvPr>
          <p:cNvSpPr txBox="1"/>
          <p:nvPr/>
        </p:nvSpPr>
        <p:spPr>
          <a:xfrm>
            <a:off x="6756399" y="860214"/>
            <a:ext cx="480907" cy="400110"/>
          </a:xfrm>
          <a:prstGeom prst="rect">
            <a:avLst/>
          </a:prstGeom>
          <a:noFill/>
        </p:spPr>
        <p:txBody>
          <a:bodyPr wrap="square" rtlCol="0">
            <a:spAutoFit/>
          </a:bodyPr>
          <a:lstStyle/>
          <a:p>
            <a:r>
              <a:rPr lang="en-IN" sz="2000" dirty="0">
                <a:effectLst/>
                <a:highlight>
                  <a:srgbClr val="800000"/>
                </a:highlight>
              </a:rPr>
              <a:t>👇</a:t>
            </a:r>
            <a:endParaRPr lang="en-IN" sz="2000" dirty="0">
              <a:highlight>
                <a:srgbClr val="800000"/>
              </a:highlight>
            </a:endParaRPr>
          </a:p>
        </p:txBody>
      </p:sp>
      <p:sp>
        <p:nvSpPr>
          <p:cNvPr id="7" name="TextBox 6">
            <a:extLst>
              <a:ext uri="{FF2B5EF4-FFF2-40B4-BE49-F238E27FC236}">
                <a16:creationId xmlns:a16="http://schemas.microsoft.com/office/drawing/2014/main" id="{7D47B503-77A4-3DB0-B0B0-87D3AF90FDFA}"/>
              </a:ext>
            </a:extLst>
          </p:cNvPr>
          <p:cNvSpPr txBox="1"/>
          <p:nvPr/>
        </p:nvSpPr>
        <p:spPr>
          <a:xfrm>
            <a:off x="880533" y="159554"/>
            <a:ext cx="5499947" cy="400110"/>
          </a:xfrm>
          <a:prstGeom prst="rect">
            <a:avLst/>
          </a:prstGeom>
          <a:noFill/>
        </p:spPr>
        <p:txBody>
          <a:bodyPr wrap="square" rtlCol="0">
            <a:spAutoFit/>
          </a:bodyPr>
          <a:lstStyle/>
          <a:p>
            <a:r>
              <a:rPr lang="en-IN" sz="2000" dirty="0">
                <a:latin typeface="Aharoni" panose="02010803020104030203" pitchFamily="2" charset="-79"/>
                <a:cs typeface="Aharoni" panose="02010803020104030203" pitchFamily="2" charset="-79"/>
              </a:rPr>
              <a:t>App Prices across the Popular Categories:</a:t>
            </a:r>
          </a:p>
        </p:txBody>
      </p:sp>
      <p:sp>
        <p:nvSpPr>
          <p:cNvPr id="10" name="object 13">
            <a:extLst>
              <a:ext uri="{FF2B5EF4-FFF2-40B4-BE49-F238E27FC236}">
                <a16:creationId xmlns:a16="http://schemas.microsoft.com/office/drawing/2014/main" id="{58C217F5-DE8C-36A0-7DFC-1A5BC446D103}"/>
              </a:ext>
            </a:extLst>
          </p:cNvPr>
          <p:cNvSpPr/>
          <p:nvPr/>
        </p:nvSpPr>
        <p:spPr>
          <a:xfrm>
            <a:off x="373291" y="106473"/>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8821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There are more than 3.04 million apps found on Google Play Store.</a:t>
            </a:r>
          </a:p>
          <a:p>
            <a:pPr marL="216000" indent="-72000" algn="just">
              <a:lnSpc>
                <a:spcPct val="100000"/>
              </a:lnSpc>
              <a:buClr>
                <a:srgbClr val="000000"/>
              </a:buClr>
              <a:buFont typeface="Arial"/>
              <a:buChar char="•"/>
            </a:pPr>
            <a:endParaRPr lang="en-US"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Play Store apps data has enormous potential to drive app-making businesses to success.</a:t>
            </a:r>
          </a:p>
          <a:p>
            <a:pPr marL="216000" indent="-72000" algn="just">
              <a:lnSpc>
                <a:spcPct val="100000"/>
              </a:lnSpc>
              <a:buClr>
                <a:srgbClr val="000000"/>
              </a:buClr>
              <a:buFont typeface="Arial"/>
              <a:buChar char="•"/>
            </a:pPr>
            <a:endParaRPr lang="en-US"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Actionable insights can be drawn for developers to work on and capture the Android market.</a:t>
            </a:r>
            <a:r>
              <a:rPr lang="en-IN" sz="1600" spc="-1" dirty="0">
                <a:solidFill>
                  <a:schemeClr val="accent5">
                    <a:lumMod val="50000"/>
                  </a:schemeClr>
                </a:solidFill>
                <a:latin typeface="Verdana" panose="020B0604030504040204" pitchFamily="34" charset="0"/>
                <a:ea typeface="Verdana" panose="020B0604030504040204" pitchFamily="34" charset="0"/>
              </a:rPr>
              <a:t> </a:t>
            </a: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a16="http://schemas.microsoft.com/office/drawing/2014/main" id="{1D2F6D7D-1B9E-1F8E-DAD9-A3A0D5CD1B09}"/>
              </a:ext>
            </a:extLst>
          </p:cNvPr>
          <p:cNvSpPr/>
          <p:nvPr/>
        </p:nvSpPr>
        <p:spPr>
          <a:xfrm>
            <a:off x="631609" y="3172414"/>
            <a:ext cx="8893387" cy="2181013"/>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endParaRPr lang="en-IN" dirty="0"/>
          </a:p>
          <a:p>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174DBB-A3B6-37AD-F248-3DEE7B38CECA}"/>
              </a:ext>
            </a:extLst>
          </p:cNvPr>
          <p:cNvSpPr txBox="1"/>
          <p:nvPr/>
        </p:nvSpPr>
        <p:spPr>
          <a:xfrm>
            <a:off x="948545" y="156755"/>
            <a:ext cx="6788199" cy="461665"/>
          </a:xfrm>
          <a:prstGeom prst="rect">
            <a:avLst/>
          </a:prstGeom>
          <a:noFill/>
        </p:spPr>
        <p:txBody>
          <a:bodyPr wrap="square">
            <a:spAutoFit/>
          </a:bodyPr>
          <a:lstStyle/>
          <a:p>
            <a:r>
              <a:rPr lang="en-US" sz="2400" b="1" dirty="0">
                <a:solidFill>
                  <a:schemeClr val="tx1"/>
                </a:solidFill>
                <a:latin typeface="Courier New" panose="02070309020205020404" pitchFamily="49" charset="0"/>
              </a:rPr>
              <a:t>Co-Relation in </a:t>
            </a:r>
            <a:r>
              <a:rPr lang="en-US" sz="2400" b="1" dirty="0">
                <a:solidFill>
                  <a:schemeClr val="tx1"/>
                </a:solidFill>
                <a:effectLst/>
                <a:latin typeface="Courier New" panose="02070309020205020404" pitchFamily="49" charset="0"/>
              </a:rPr>
              <a:t>merged data frame</a:t>
            </a:r>
          </a:p>
        </p:txBody>
      </p:sp>
      <p:sp>
        <p:nvSpPr>
          <p:cNvPr id="8" name="object 4">
            <a:extLst>
              <a:ext uri="{FF2B5EF4-FFF2-40B4-BE49-F238E27FC236}">
                <a16:creationId xmlns:a16="http://schemas.microsoft.com/office/drawing/2014/main" id="{A7D33970-2B73-6BC4-4CF7-D3A99ECB691A}"/>
              </a:ext>
            </a:extLst>
          </p:cNvPr>
          <p:cNvSpPr txBox="1"/>
          <p:nvPr/>
        </p:nvSpPr>
        <p:spPr>
          <a:xfrm>
            <a:off x="272635" y="1615513"/>
            <a:ext cx="2268530" cy="2217274"/>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sz="1600" spc="-5" dirty="0">
                <a:solidFill>
                  <a:srgbClr val="124F5C"/>
                </a:solidFill>
                <a:latin typeface="+mn-lt"/>
                <a:cs typeface="Arial MT"/>
              </a:rPr>
              <a:t>In this correlation </a:t>
            </a:r>
            <a:r>
              <a:rPr sz="1600" dirty="0">
                <a:solidFill>
                  <a:srgbClr val="124F5C"/>
                </a:solidFill>
                <a:latin typeface="+mn-lt"/>
                <a:cs typeface="Arial MT"/>
              </a:rPr>
              <a:t>matrix, </a:t>
            </a:r>
            <a:r>
              <a:rPr sz="1600" spc="-5" dirty="0">
                <a:solidFill>
                  <a:srgbClr val="124F5C"/>
                </a:solidFill>
                <a:latin typeface="+mn-lt"/>
                <a:cs typeface="Arial MT"/>
              </a:rPr>
              <a:t>There </a:t>
            </a:r>
            <a:r>
              <a:rPr sz="1600" dirty="0">
                <a:solidFill>
                  <a:srgbClr val="124F5C"/>
                </a:solidFill>
                <a:latin typeface="+mn-lt"/>
                <a:cs typeface="Arial MT"/>
              </a:rPr>
              <a:t>is </a:t>
            </a:r>
            <a:r>
              <a:rPr sz="1600" spc="-5" dirty="0">
                <a:solidFill>
                  <a:srgbClr val="124F5C"/>
                </a:solidFill>
                <a:latin typeface="+mn-lt"/>
                <a:cs typeface="Arial MT"/>
              </a:rPr>
              <a:t>not </a:t>
            </a:r>
            <a:r>
              <a:rPr sz="1600" spc="-430"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significant</a:t>
            </a:r>
            <a:r>
              <a:rPr sz="1600" dirty="0">
                <a:solidFill>
                  <a:srgbClr val="124F5C"/>
                </a:solidFill>
                <a:latin typeface="+mn-lt"/>
                <a:cs typeface="Arial MT"/>
              </a:rPr>
              <a:t> </a:t>
            </a:r>
            <a:r>
              <a:rPr sz="1600" spc="-5" dirty="0">
                <a:solidFill>
                  <a:srgbClr val="124F5C"/>
                </a:solidFill>
                <a:latin typeface="+mn-lt"/>
                <a:cs typeface="Arial MT"/>
              </a:rPr>
              <a:t>relationship</a:t>
            </a:r>
            <a:r>
              <a:rPr sz="1600" dirty="0">
                <a:solidFill>
                  <a:srgbClr val="124F5C"/>
                </a:solidFill>
                <a:latin typeface="+mn-lt"/>
                <a:cs typeface="Arial MT"/>
              </a:rPr>
              <a:t> </a:t>
            </a:r>
            <a:r>
              <a:rPr sz="1600" spc="-5" dirty="0">
                <a:solidFill>
                  <a:srgbClr val="124F5C"/>
                </a:solidFill>
                <a:latin typeface="+mn-lt"/>
                <a:cs typeface="Arial MT"/>
              </a:rPr>
              <a:t>between </a:t>
            </a:r>
            <a:r>
              <a:rPr sz="1600" spc="-430" dirty="0">
                <a:solidFill>
                  <a:srgbClr val="124F5C"/>
                </a:solidFill>
                <a:latin typeface="+mn-lt"/>
                <a:cs typeface="Arial MT"/>
              </a:rPr>
              <a:t> </a:t>
            </a:r>
            <a:r>
              <a:rPr sz="1600" spc="-5" dirty="0">
                <a:solidFill>
                  <a:srgbClr val="124F5C"/>
                </a:solidFill>
                <a:latin typeface="+mn-lt"/>
                <a:cs typeface="Arial MT"/>
              </a:rPr>
              <a:t>Rating,</a:t>
            </a:r>
            <a:r>
              <a:rPr sz="1600" dirty="0">
                <a:solidFill>
                  <a:srgbClr val="124F5C"/>
                </a:solidFill>
                <a:latin typeface="+mn-lt"/>
                <a:cs typeface="Arial MT"/>
              </a:rPr>
              <a:t> </a:t>
            </a:r>
            <a:r>
              <a:rPr sz="1600" spc="-10" dirty="0">
                <a:solidFill>
                  <a:srgbClr val="124F5C"/>
                </a:solidFill>
                <a:latin typeface="+mn-lt"/>
                <a:cs typeface="Arial MT"/>
              </a:rPr>
              <a:t>Reviews,</a:t>
            </a:r>
            <a:r>
              <a:rPr sz="1600" spc="-5" dirty="0">
                <a:solidFill>
                  <a:srgbClr val="124F5C"/>
                </a:solidFill>
                <a:latin typeface="+mn-lt"/>
                <a:cs typeface="Arial MT"/>
              </a:rPr>
              <a:t> Size</a:t>
            </a:r>
            <a:r>
              <a:rPr sz="1600" dirty="0">
                <a:solidFill>
                  <a:srgbClr val="124F5C"/>
                </a:solidFill>
                <a:latin typeface="+mn-lt"/>
                <a:cs typeface="Arial MT"/>
              </a:rPr>
              <a:t> </a:t>
            </a:r>
            <a:r>
              <a:rPr sz="1600" spc="-5" dirty="0">
                <a:solidFill>
                  <a:srgbClr val="124F5C"/>
                </a:solidFill>
                <a:latin typeface="+mn-lt"/>
                <a:cs typeface="Arial MT"/>
              </a:rPr>
              <a:t>and</a:t>
            </a:r>
            <a:r>
              <a:rPr sz="1600" dirty="0">
                <a:solidFill>
                  <a:srgbClr val="124F5C"/>
                </a:solidFill>
                <a:latin typeface="+mn-lt"/>
                <a:cs typeface="Arial MT"/>
              </a:rPr>
              <a:t> </a:t>
            </a:r>
            <a:r>
              <a:rPr sz="1600" spc="-5" dirty="0">
                <a:solidFill>
                  <a:srgbClr val="124F5C"/>
                </a:solidFill>
                <a:latin typeface="+mn-lt"/>
                <a:cs typeface="Arial MT"/>
              </a:rPr>
              <a:t>Installs </a:t>
            </a:r>
            <a:r>
              <a:rPr sz="1600" dirty="0">
                <a:solidFill>
                  <a:srgbClr val="124F5C"/>
                </a:solidFill>
                <a:latin typeface="+mn-lt"/>
                <a:cs typeface="Arial MT"/>
              </a:rPr>
              <a:t> </a:t>
            </a:r>
            <a:r>
              <a:rPr sz="1600" spc="-5" dirty="0">
                <a:solidFill>
                  <a:srgbClr val="124F5C"/>
                </a:solidFill>
                <a:latin typeface="+mn-lt"/>
                <a:cs typeface="Arial MT"/>
              </a:rPr>
              <a:t>with respect to the Sentiment </a:t>
            </a:r>
            <a:r>
              <a:rPr sz="1600" dirty="0">
                <a:solidFill>
                  <a:srgbClr val="124F5C"/>
                </a:solidFill>
                <a:latin typeface="+mn-lt"/>
                <a:cs typeface="Arial MT"/>
              </a:rPr>
              <a:t>polarity </a:t>
            </a:r>
            <a:r>
              <a:rPr sz="1600" spc="-430" dirty="0">
                <a:solidFill>
                  <a:srgbClr val="124F5C"/>
                </a:solidFill>
                <a:latin typeface="+mn-lt"/>
                <a:cs typeface="Arial MT"/>
              </a:rPr>
              <a:t> </a:t>
            </a:r>
            <a:r>
              <a:rPr sz="1600" spc="-5" dirty="0">
                <a:solidFill>
                  <a:srgbClr val="124F5C"/>
                </a:solidFill>
                <a:latin typeface="+mn-lt"/>
                <a:cs typeface="Arial MT"/>
              </a:rPr>
              <a:t>and Sentiment</a:t>
            </a:r>
            <a:r>
              <a:rPr sz="1600" spc="20" dirty="0">
                <a:solidFill>
                  <a:srgbClr val="124F5C"/>
                </a:solidFill>
                <a:latin typeface="+mn-lt"/>
                <a:cs typeface="Arial MT"/>
              </a:rPr>
              <a:t> </a:t>
            </a:r>
            <a:r>
              <a:rPr sz="1600" spc="-5" dirty="0">
                <a:solidFill>
                  <a:srgbClr val="124F5C"/>
                </a:solidFill>
                <a:latin typeface="+mn-lt"/>
                <a:cs typeface="Arial MT"/>
              </a:rPr>
              <a:t>subjectivity.</a:t>
            </a:r>
            <a:endParaRPr sz="1600" dirty="0">
              <a:latin typeface="+mn-lt"/>
              <a:cs typeface="Arial MT"/>
            </a:endParaRPr>
          </a:p>
        </p:txBody>
      </p:sp>
      <p:sp>
        <p:nvSpPr>
          <p:cNvPr id="9" name="object 13">
            <a:extLst>
              <a:ext uri="{FF2B5EF4-FFF2-40B4-BE49-F238E27FC236}">
                <a16:creationId xmlns:a16="http://schemas.microsoft.com/office/drawing/2014/main" id="{24CD2631-AD4A-E5D9-A3F1-D4A544CCCD5B}"/>
              </a:ext>
            </a:extLst>
          </p:cNvPr>
          <p:cNvSpPr/>
          <p:nvPr/>
        </p:nvSpPr>
        <p:spPr>
          <a:xfrm>
            <a:off x="407158" y="217715"/>
            <a:ext cx="513258" cy="506273"/>
          </a:xfrm>
          <a:prstGeom prst="rect">
            <a:avLst/>
          </a:prstGeom>
          <a:blipFill>
            <a:blip r:embed="rId2" cstate="print"/>
            <a:stretch>
              <a:fillRect/>
            </a:stretch>
          </a:blipFill>
        </p:spPr>
        <p:txBody>
          <a:bodyPr wrap="square" lIns="0" tIns="0" rIns="0" bIns="0" rtlCol="0"/>
          <a:lstStyle/>
          <a:p>
            <a:endParaRPr/>
          </a:p>
        </p:txBody>
      </p:sp>
      <p:sp>
        <p:nvSpPr>
          <p:cNvPr id="2" name="AutoShape 2">
            <a:extLst>
              <a:ext uri="{FF2B5EF4-FFF2-40B4-BE49-F238E27FC236}">
                <a16:creationId xmlns:a16="http://schemas.microsoft.com/office/drawing/2014/main" id="{163CBDC1-ADF5-3C10-010C-3C566C48886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94A73211-D064-A0FE-F212-8BFE21349669}"/>
              </a:ext>
            </a:extLst>
          </p:cNvPr>
          <p:cNvSpPr>
            <a:spLocks noChangeAspect="1" noChangeArrowheads="1"/>
          </p:cNvSpPr>
          <p:nvPr/>
        </p:nvSpPr>
        <p:spPr bwMode="auto">
          <a:xfrm>
            <a:off x="3583093" y="663029"/>
            <a:ext cx="4897120" cy="4706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a:extLst>
              <a:ext uri="{FF2B5EF4-FFF2-40B4-BE49-F238E27FC236}">
                <a16:creationId xmlns:a16="http://schemas.microsoft.com/office/drawing/2014/main" id="{85AE9E5F-FB39-C55C-C690-C81C981830C7}"/>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id="{3F945449-4144-A796-DDC2-1EABFE35A0B7}"/>
              </a:ext>
            </a:extLst>
          </p:cNvPr>
          <p:cNvPicPr>
            <a:picLocks noChangeAspect="1"/>
          </p:cNvPicPr>
          <p:nvPr/>
        </p:nvPicPr>
        <p:blipFill>
          <a:blip r:embed="rId3"/>
          <a:stretch>
            <a:fillRect/>
          </a:stretch>
        </p:blipFill>
        <p:spPr>
          <a:xfrm>
            <a:off x="2811000" y="792391"/>
            <a:ext cx="5669213" cy="3863518"/>
          </a:xfrm>
          <a:prstGeom prst="rect">
            <a:avLst/>
          </a:prstGeom>
        </p:spPr>
      </p:pic>
    </p:spTree>
    <p:extLst>
      <p:ext uri="{BB962C8B-B14F-4D97-AF65-F5344CB8AC3E}">
        <p14:creationId xmlns:p14="http://schemas.microsoft.com/office/powerpoint/2010/main" val="1831168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3">
            <a:extLst>
              <a:ext uri="{FF2B5EF4-FFF2-40B4-BE49-F238E27FC236}">
                <a16:creationId xmlns:a16="http://schemas.microsoft.com/office/drawing/2014/main" id="{635D42CA-2527-2913-28A4-21DD299AEF17}"/>
              </a:ext>
            </a:extLst>
          </p:cNvPr>
          <p:cNvSpPr/>
          <p:nvPr/>
        </p:nvSpPr>
        <p:spPr>
          <a:xfrm>
            <a:off x="44865" y="86484"/>
            <a:ext cx="513258" cy="506273"/>
          </a:xfrm>
          <a:prstGeom prst="rect">
            <a:avLst/>
          </a:prstGeom>
          <a:blipFill>
            <a:blip r:embed="rId2" cstate="print"/>
            <a:stretch>
              <a:fillRect/>
            </a:stretch>
          </a:blipFill>
        </p:spPr>
        <p:txBody>
          <a:bodyPr wrap="square" lIns="0" tIns="0" rIns="0" bIns="0" rtlCol="0"/>
          <a:lstStyle/>
          <a:p>
            <a:endParaRPr/>
          </a:p>
        </p:txBody>
      </p:sp>
      <p:sp>
        <p:nvSpPr>
          <p:cNvPr id="13" name="TextBox 12">
            <a:extLst>
              <a:ext uri="{FF2B5EF4-FFF2-40B4-BE49-F238E27FC236}">
                <a16:creationId xmlns:a16="http://schemas.microsoft.com/office/drawing/2014/main" id="{F2197E8A-2A9C-BA52-55DD-E4A4A6AEBDD1}"/>
              </a:ext>
            </a:extLst>
          </p:cNvPr>
          <p:cNvSpPr txBox="1"/>
          <p:nvPr/>
        </p:nvSpPr>
        <p:spPr>
          <a:xfrm>
            <a:off x="525002" y="86484"/>
            <a:ext cx="8618998"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Distribution of Apps updated over the Year and Month</a:t>
            </a:r>
          </a:p>
        </p:txBody>
      </p:sp>
      <p:pic>
        <p:nvPicPr>
          <p:cNvPr id="10242" name="Picture 2">
            <a:extLst>
              <a:ext uri="{FF2B5EF4-FFF2-40B4-BE49-F238E27FC236}">
                <a16:creationId xmlns:a16="http://schemas.microsoft.com/office/drawing/2014/main" id="{C920B2D7-B28E-F469-A279-4DB7DC789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27" y="1035743"/>
            <a:ext cx="3542905" cy="25061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4C2685-6E0A-ECD8-1EED-09A27545D4E5}"/>
              </a:ext>
            </a:extLst>
          </p:cNvPr>
          <p:cNvSpPr txBox="1"/>
          <p:nvPr/>
        </p:nvSpPr>
        <p:spPr>
          <a:xfrm>
            <a:off x="279509" y="3829416"/>
            <a:ext cx="490986" cy="400110"/>
          </a:xfrm>
          <a:prstGeom prst="rect">
            <a:avLst/>
          </a:prstGeom>
          <a:noFill/>
        </p:spPr>
        <p:txBody>
          <a:bodyPr wrap="square" rtlCol="0">
            <a:spAutoFit/>
          </a:bodyPr>
          <a:lstStyle/>
          <a:p>
            <a:r>
              <a:rPr lang="en-IN" sz="2000" dirty="0">
                <a:effectLst/>
                <a:highlight>
                  <a:srgbClr val="800000"/>
                </a:highlight>
              </a:rPr>
              <a:t>👆</a:t>
            </a:r>
            <a:endParaRPr lang="en-IN" sz="2000" dirty="0">
              <a:highlight>
                <a:srgbClr val="800000"/>
              </a:highlight>
            </a:endParaRPr>
          </a:p>
        </p:txBody>
      </p:sp>
      <p:sp>
        <p:nvSpPr>
          <p:cNvPr id="5" name="TextBox 4">
            <a:extLst>
              <a:ext uri="{FF2B5EF4-FFF2-40B4-BE49-F238E27FC236}">
                <a16:creationId xmlns:a16="http://schemas.microsoft.com/office/drawing/2014/main" id="{2632FD39-4FEF-500D-6648-DCAA96EAA9A5}"/>
              </a:ext>
            </a:extLst>
          </p:cNvPr>
          <p:cNvSpPr txBox="1"/>
          <p:nvPr/>
        </p:nvSpPr>
        <p:spPr>
          <a:xfrm>
            <a:off x="770495" y="3660139"/>
            <a:ext cx="2901696" cy="738664"/>
          </a:xfrm>
          <a:prstGeom prst="rect">
            <a:avLst/>
          </a:prstGeom>
          <a:noFill/>
        </p:spPr>
        <p:txBody>
          <a:bodyPr wrap="square" rtlCol="0">
            <a:spAutoFit/>
          </a:bodyPr>
          <a:lstStyle/>
          <a:p>
            <a:r>
              <a:rPr lang="en-IN" dirty="0">
                <a:latin typeface="MV Boli" panose="02000500030200090000" pitchFamily="2" charset="0"/>
                <a:cs typeface="MV Boli" panose="02000500030200090000" pitchFamily="2" charset="0"/>
              </a:rPr>
              <a:t>Graph shows that the recently updated apps have more chances of getting high ratings…</a:t>
            </a:r>
          </a:p>
        </p:txBody>
      </p:sp>
      <p:pic>
        <p:nvPicPr>
          <p:cNvPr id="4" name="Picture 3">
            <a:extLst>
              <a:ext uri="{FF2B5EF4-FFF2-40B4-BE49-F238E27FC236}">
                <a16:creationId xmlns:a16="http://schemas.microsoft.com/office/drawing/2014/main" id="{7DE7E162-4C4C-D13F-90F8-9B594BFAD60D}"/>
              </a:ext>
            </a:extLst>
          </p:cNvPr>
          <p:cNvPicPr>
            <a:picLocks noChangeAspect="1"/>
          </p:cNvPicPr>
          <p:nvPr/>
        </p:nvPicPr>
        <p:blipFill>
          <a:blip r:embed="rId4"/>
          <a:stretch>
            <a:fillRect/>
          </a:stretch>
        </p:blipFill>
        <p:spPr>
          <a:xfrm>
            <a:off x="3672191" y="690663"/>
            <a:ext cx="3346028" cy="2272363"/>
          </a:xfrm>
          <a:prstGeom prst="rect">
            <a:avLst/>
          </a:prstGeom>
        </p:spPr>
      </p:pic>
      <p:pic>
        <p:nvPicPr>
          <p:cNvPr id="7" name="Picture 6">
            <a:extLst>
              <a:ext uri="{FF2B5EF4-FFF2-40B4-BE49-F238E27FC236}">
                <a16:creationId xmlns:a16="http://schemas.microsoft.com/office/drawing/2014/main" id="{01180633-3E88-687B-DE16-D9A33BCF5269}"/>
              </a:ext>
            </a:extLst>
          </p:cNvPr>
          <p:cNvPicPr>
            <a:picLocks noChangeAspect="1"/>
          </p:cNvPicPr>
          <p:nvPr/>
        </p:nvPicPr>
        <p:blipFill>
          <a:blip r:embed="rId5"/>
          <a:stretch>
            <a:fillRect/>
          </a:stretch>
        </p:blipFill>
        <p:spPr>
          <a:xfrm>
            <a:off x="6123093" y="3105541"/>
            <a:ext cx="2741398" cy="1951475"/>
          </a:xfrm>
          <a:prstGeom prst="rect">
            <a:avLst/>
          </a:prstGeom>
        </p:spPr>
      </p:pic>
    </p:spTree>
    <p:extLst>
      <p:ext uri="{BB962C8B-B14F-4D97-AF65-F5344CB8AC3E}">
        <p14:creationId xmlns:p14="http://schemas.microsoft.com/office/powerpoint/2010/main" val="1632929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Verdana"/>
                <a:cs typeface="Verdana"/>
              </a:rPr>
              <a:t>Examining </a:t>
            </a:r>
            <a:r>
              <a:rPr sz="1800" spc="35" dirty="0">
                <a:solidFill>
                  <a:srgbClr val="124F5B"/>
                </a:solidFill>
                <a:latin typeface="Verdana"/>
                <a:cs typeface="Verdana"/>
              </a:rPr>
              <a:t>the </a:t>
            </a:r>
            <a:r>
              <a:rPr sz="1800" spc="10" dirty="0">
                <a:solidFill>
                  <a:srgbClr val="124F5B"/>
                </a:solidFill>
                <a:latin typeface="Verdana"/>
                <a:cs typeface="Verdana"/>
              </a:rPr>
              <a:t>business </a:t>
            </a:r>
            <a:r>
              <a:rPr sz="1800" spc="-15" dirty="0">
                <a:solidFill>
                  <a:srgbClr val="124F5B"/>
                </a:solidFill>
                <a:latin typeface="Verdana"/>
                <a:cs typeface="Verdana"/>
              </a:rPr>
              <a:t>KPIs </a:t>
            </a:r>
            <a:r>
              <a:rPr sz="1800" spc="-20" dirty="0">
                <a:solidFill>
                  <a:srgbClr val="124F5B"/>
                </a:solidFill>
                <a:latin typeface="Verdana"/>
                <a:cs typeface="Verdana"/>
              </a:rPr>
              <a:t>for </a:t>
            </a:r>
            <a:r>
              <a:rPr sz="1800" spc="55" dirty="0">
                <a:solidFill>
                  <a:srgbClr val="124F5B"/>
                </a:solidFill>
                <a:latin typeface="Verdana"/>
                <a:cs typeface="Verdana"/>
              </a:rPr>
              <a:t>app </a:t>
            </a:r>
            <a:r>
              <a:rPr sz="1800" spc="35" dirty="0">
                <a:solidFill>
                  <a:srgbClr val="124F5B"/>
                </a:solidFill>
                <a:latin typeface="Verdana"/>
                <a:cs typeface="Verdana"/>
              </a:rPr>
              <a:t>development </a:t>
            </a:r>
            <a:r>
              <a:rPr sz="1800" spc="50" dirty="0">
                <a:solidFill>
                  <a:srgbClr val="124F5B"/>
                </a:solidFill>
                <a:latin typeface="Verdana"/>
                <a:cs typeface="Verdana"/>
              </a:rPr>
              <a:t>and </a:t>
            </a:r>
            <a:r>
              <a:rPr sz="1800" spc="15" dirty="0">
                <a:solidFill>
                  <a:srgbClr val="124F5B"/>
                </a:solidFill>
                <a:latin typeface="Verdana"/>
                <a:cs typeface="Verdana"/>
              </a:rPr>
              <a:t>devising </a:t>
            </a:r>
            <a:r>
              <a:rPr sz="1800" spc="-20" dirty="0">
                <a:solidFill>
                  <a:srgbClr val="124F5B"/>
                </a:solidFill>
                <a:latin typeface="Verdana"/>
                <a:cs typeface="Verdana"/>
              </a:rPr>
              <a:t>a  </a:t>
            </a:r>
            <a:r>
              <a:rPr sz="1800" spc="20" dirty="0">
                <a:solidFill>
                  <a:srgbClr val="124F5B"/>
                </a:solidFill>
                <a:latin typeface="Verdana"/>
                <a:cs typeface="Verdana"/>
              </a:rPr>
              <a:t>solution</a:t>
            </a:r>
            <a:r>
              <a:rPr sz="1800" spc="-170"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problem.</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
        <p:nvSpPr>
          <p:cNvPr id="3" name="object 3"/>
          <p:cNvSpPr txBox="1"/>
          <p:nvPr/>
        </p:nvSpPr>
        <p:spPr>
          <a:xfrm>
            <a:off x="195249" y="828801"/>
            <a:ext cx="8753500" cy="4090222"/>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92.19%</a:t>
            </a:r>
            <a:r>
              <a:rPr b="1" spc="-3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7.81%</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1906,</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926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8783</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more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than</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64%,</a:t>
            </a:r>
            <a:r>
              <a:rPr b="1" spc="15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22%</a:t>
            </a:r>
            <a:r>
              <a:rPr b="1" spc="-1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a:solidFill>
                  <a:schemeClr val="accent5">
                    <a:lumMod val="50000"/>
                  </a:schemeClr>
                </a:solidFill>
                <a:latin typeface="Verdana" panose="020B0604030504040204" pitchFamily="34" charset="0"/>
                <a:ea typeface="Verdana" panose="020B0604030504040204" pitchFamily="34" charset="0"/>
              </a:rPr>
              <a:t>4</a:t>
            </a:r>
            <a:r>
              <a:rPr b="1" spc="-20" dirty="0">
                <a:solidFill>
                  <a:schemeClr val="accent5">
                    <a:lumMod val="50000"/>
                  </a:schemeClr>
                </a:solidFill>
                <a:latin typeface="Verdana" panose="020B0604030504040204" pitchFamily="34" charset="0"/>
                <a:ea typeface="Verdana" panose="020B0604030504040204" pitchFamily="34" charset="0"/>
              </a:rPr>
              <a:t>%.</a:t>
            </a:r>
            <a:r>
              <a:rPr lang="en-US" dirty="0">
                <a:solidFill>
                  <a:schemeClr val="accent5">
                    <a:lumMod val="50000"/>
                  </a:schemeClr>
                </a:solidFill>
                <a:latin typeface="Verdana" panose="020B0604030504040204" pitchFamily="34" charset="0"/>
                <a:ea typeface="Verdana" panose="020B0604030504040204" pitchFamily="34" charset="0"/>
                <a:cs typeface="Arial MT"/>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946870"/>
            <a:ext cx="8662881" cy="3908762"/>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a:solidFill>
                  <a:schemeClr val="accent5">
                    <a:lumMod val="50000"/>
                  </a:schemeClr>
                </a:solidFill>
                <a:latin typeface="Verdana" panose="020B0604030504040204" pitchFamily="34" charset="0"/>
                <a:ea typeface="Verdana" panose="020B0604030504040204" pitchFamily="34" charset="0"/>
              </a:rPr>
              <a:t>ie</a:t>
            </a:r>
            <a:r>
              <a:rPr lang="en-US" sz="1400" dirty="0">
                <a:solidFill>
                  <a:schemeClr val="accent5">
                    <a:lumMod val="50000"/>
                  </a:schemeClr>
                </a:solidFill>
                <a:latin typeface="Verdana" panose="020B0604030504040204" pitchFamily="34" charset="0"/>
                <a:ea typeface="Verdana" panose="020B0604030504040204" pitchFamily="34" charset="0"/>
              </a:rPr>
              <a:t>, they are more popular than the rest.</a:t>
            </a: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AFD5CE-7C8D-4913-ED48-87C0789F6ADD}"/>
              </a:ext>
            </a:extLst>
          </p:cNvPr>
          <p:cNvSpPr txBox="1"/>
          <p:nvPr/>
        </p:nvSpPr>
        <p:spPr>
          <a:xfrm>
            <a:off x="626533" y="719092"/>
            <a:ext cx="7589520" cy="2862322"/>
          </a:xfrm>
          <a:prstGeom prst="rect">
            <a:avLst/>
          </a:prstGeom>
          <a:noFill/>
        </p:spPr>
        <p:txBody>
          <a:bodyPr wrap="square">
            <a:spAutoFit/>
          </a:bodyPr>
          <a:lstStyle/>
          <a:p>
            <a:r>
              <a:rPr lang="en-US" sz="1800" b="0" i="0" dirty="0">
                <a:solidFill>
                  <a:srgbClr val="292929"/>
                </a:solidFill>
                <a:effectLst/>
                <a:latin typeface="charter"/>
              </a:rPr>
              <a:t>The </a:t>
            </a:r>
            <a:r>
              <a:rPr lang="en-US" sz="1800" b="1" i="0" dirty="0">
                <a:solidFill>
                  <a:srgbClr val="292929"/>
                </a:solidFill>
                <a:effectLst/>
                <a:latin typeface="charter"/>
              </a:rPr>
              <a:t>objective</a:t>
            </a:r>
            <a:r>
              <a:rPr lang="en-US" sz="1800" b="0" i="0" dirty="0">
                <a:solidFill>
                  <a:srgbClr val="292929"/>
                </a:solidFill>
                <a:effectLst/>
                <a:latin typeface="charter"/>
              </a:rPr>
              <a:t> of this project is to deliver insights to understand customer demands better and thus help developers to popularize the product. To clarify, the ‘popular’ in this project means a high number of installations</a:t>
            </a:r>
            <a:r>
              <a:rPr lang="en-US" b="0" i="0" dirty="0">
                <a:solidFill>
                  <a:srgbClr val="292929"/>
                </a:solidFill>
                <a:effectLst/>
                <a:latin typeface="charter"/>
              </a:rPr>
              <a:t>.</a:t>
            </a:r>
          </a:p>
          <a:p>
            <a:endParaRPr lang="en-US" dirty="0">
              <a:solidFill>
                <a:srgbClr val="292929"/>
              </a:solidFill>
              <a:latin typeface="charter"/>
            </a:endParaRPr>
          </a:p>
          <a:p>
            <a:endParaRPr lang="en-US" dirty="0">
              <a:solidFill>
                <a:srgbClr val="292929"/>
              </a:solidFill>
              <a:latin typeface="charter"/>
            </a:endParaRPr>
          </a:p>
          <a:p>
            <a:pPr marL="216000" indent="-72000" algn="just">
              <a:lnSpc>
                <a:spcPct val="100000"/>
              </a:lnSpc>
              <a:buClr>
                <a:srgbClr val="000000"/>
              </a:buClr>
              <a:buFont typeface="Arial"/>
              <a:buChar char="•"/>
            </a:pPr>
            <a:r>
              <a:rPr lang="en-US" sz="1400" b="0" strike="noStrike" spc="-1" dirty="0">
                <a:solidFill>
                  <a:schemeClr val="accent5">
                    <a:lumMod val="50000"/>
                  </a:schemeClr>
                </a:solidFill>
                <a:latin typeface="Verdana" panose="020B0604030504040204" pitchFamily="34" charset="0"/>
                <a:ea typeface="Verdana" panose="020B0604030504040204" pitchFamily="34" charset="0"/>
              </a:rPr>
              <a:t>The main goals of our project </a:t>
            </a:r>
            <a:r>
              <a:rPr lang="en-US" spc="-1" dirty="0">
                <a:solidFill>
                  <a:schemeClr val="accent5">
                    <a:lumMod val="50000"/>
                  </a:schemeClr>
                </a:solidFill>
                <a:latin typeface="Verdana" panose="020B0604030504040204" pitchFamily="34" charset="0"/>
                <a:ea typeface="Verdana" panose="020B0604030504040204" pitchFamily="34" charset="0"/>
              </a:rPr>
              <a:t>are</a:t>
            </a:r>
            <a:r>
              <a:rPr lang="en-US" sz="1400" b="0" strike="noStrike" spc="-1" dirty="0">
                <a:solidFill>
                  <a:schemeClr val="accent5">
                    <a:lumMod val="50000"/>
                  </a:schemeClr>
                </a:solidFill>
                <a:latin typeface="Verdana" panose="020B0604030504040204" pitchFamily="34" charset="0"/>
                <a:ea typeface="Verdana" panose="020B0604030504040204" pitchFamily="34" charset="0"/>
              </a:rPr>
              <a:t>-</a:t>
            </a:r>
            <a:endParaRPr lang="en-IN" sz="14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Font typeface="Arial"/>
              <a:buAutoNum type="arabicParenR"/>
            </a:pPr>
            <a:r>
              <a:rPr lang="en-US" sz="1400" b="0" strike="noStrike" spc="-1" dirty="0">
                <a:solidFill>
                  <a:schemeClr val="accent5">
                    <a:lumMod val="50000"/>
                  </a:schemeClr>
                </a:solidFill>
                <a:latin typeface="Verdana" panose="020B0604030504040204" pitchFamily="34" charset="0"/>
                <a:ea typeface="Verdana" panose="020B0604030504040204" pitchFamily="34" charset="0"/>
              </a:rPr>
              <a:t>to gather and analyze detailed information on apps in the Google Play Store in order to provide insights on app features and the current state of the Android app market.      </a:t>
            </a:r>
            <a:endParaRPr lang="en-IN" sz="14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AutoNum type="arabicParenR"/>
            </a:pPr>
            <a:r>
              <a:rPr lang="en-US" sz="1400" b="0" strike="noStrike" spc="-1" dirty="0">
                <a:solidFill>
                  <a:schemeClr val="accent5">
                    <a:lumMod val="50000"/>
                  </a:schemeClr>
                </a:solidFill>
                <a:latin typeface="Verdana" panose="020B0604030504040204" pitchFamily="34" charset="0"/>
                <a:ea typeface="Verdana" panose="020B0604030504040204" pitchFamily="34" charset="0"/>
              </a:rPr>
              <a:t>to Explore and analyze the data to discover key factors responsible for app engagement and success</a:t>
            </a:r>
            <a:r>
              <a:rPr lang="en-US" sz="1400" b="0" strike="noStrike" spc="-1" dirty="0">
                <a:solidFill>
                  <a:schemeClr val="accent5">
                    <a:lumMod val="50000"/>
                  </a:schemeClr>
                </a:solidFill>
                <a:latin typeface="Montserrat"/>
                <a:ea typeface="Arial"/>
              </a:rPr>
              <a:t>.</a:t>
            </a:r>
            <a:endParaRPr lang="en-IN" sz="1400" b="0" strike="noStrike" spc="-1" dirty="0">
              <a:solidFill>
                <a:schemeClr val="accent5">
                  <a:lumMod val="50000"/>
                </a:schemeClr>
              </a:solidFill>
              <a:latin typeface="Arial"/>
            </a:endParaRPr>
          </a:p>
          <a:p>
            <a:endParaRPr lang="en-IN" dirty="0"/>
          </a:p>
        </p:txBody>
      </p:sp>
    </p:spTree>
    <p:extLst>
      <p:ext uri="{BB962C8B-B14F-4D97-AF65-F5344CB8AC3E}">
        <p14:creationId xmlns:p14="http://schemas.microsoft.com/office/powerpoint/2010/main" val="1943092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311894"/>
            <a:ext cx="3720883" cy="456535"/>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594735"/>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pitchFamily="34" charset="0"/>
                <a:ea typeface="Verdana" panose="020B0604030504040204" pitchFamily="34" charset="0"/>
                <a:cs typeface="Verdana"/>
              </a:rPr>
              <a:t>A</a:t>
            </a:r>
            <a:r>
              <a:rPr sz="1800" spc="-170" dirty="0">
                <a:solidFill>
                  <a:srgbClr val="124F5B"/>
                </a:solidFill>
                <a:latin typeface="Verdana" panose="020B0604030504040204" pitchFamily="34" charset="0"/>
                <a:ea typeface="Verdana" panose="020B0604030504040204" pitchFamily="34" charset="0"/>
                <a:cs typeface="Verdana"/>
              </a:rPr>
              <a:t> </a:t>
            </a:r>
            <a:r>
              <a:rPr sz="1800" spc="65" dirty="0">
                <a:solidFill>
                  <a:srgbClr val="124F5B"/>
                </a:solidFill>
                <a:latin typeface="Verdana" panose="020B0604030504040204" pitchFamily="34" charset="0"/>
                <a:ea typeface="Verdana" panose="020B0604030504040204" pitchFamily="34" charset="0"/>
                <a:cs typeface="Verdana"/>
              </a:rPr>
              <a:t>high</a:t>
            </a:r>
            <a:r>
              <a:rPr sz="1800" spc="-165" dirty="0">
                <a:solidFill>
                  <a:srgbClr val="124F5B"/>
                </a:solidFill>
                <a:latin typeface="Verdana" panose="020B0604030504040204" pitchFamily="34" charset="0"/>
                <a:ea typeface="Verdana" panose="020B0604030504040204" pitchFamily="34" charset="0"/>
                <a:cs typeface="Verdana"/>
              </a:rPr>
              <a:t> </a:t>
            </a:r>
            <a:r>
              <a:rPr sz="1800" spc="-15" dirty="0">
                <a:solidFill>
                  <a:srgbClr val="124F5B"/>
                </a:solidFill>
                <a:latin typeface="Verdana" panose="020B0604030504040204" pitchFamily="34" charset="0"/>
                <a:ea typeface="Verdana" panose="020B0604030504040204" pitchFamily="34" charset="0"/>
                <a:cs typeface="Verdana"/>
              </a:rPr>
              <a:t>average</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user</a:t>
            </a:r>
            <a:r>
              <a:rPr sz="1800" spc="-165" dirty="0">
                <a:solidFill>
                  <a:srgbClr val="124F5B"/>
                </a:solidFill>
                <a:latin typeface="Verdana" panose="020B0604030504040204" pitchFamily="34" charset="0"/>
                <a:ea typeface="Verdana" panose="020B0604030504040204" pitchFamily="34" charset="0"/>
                <a:cs typeface="Verdana"/>
              </a:rPr>
              <a:t> </a:t>
            </a:r>
            <a:r>
              <a:rPr sz="1800" spc="15" dirty="0">
                <a:solidFill>
                  <a:srgbClr val="124F5B"/>
                </a:solidFill>
                <a:latin typeface="Verdana" panose="020B0604030504040204" pitchFamily="34" charset="0"/>
                <a:ea typeface="Verdana" panose="020B0604030504040204" pitchFamily="34" charset="0"/>
                <a:cs typeface="Verdana"/>
              </a:rPr>
              <a:t>rating</a:t>
            </a:r>
            <a:endParaRPr sz="1800" dirty="0">
              <a:latin typeface="Verdana" panose="020B0604030504040204" pitchFamily="34" charset="0"/>
              <a:ea typeface="Verdana" panose="020B0604030504040204" pitchFamily="34" charset="0"/>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pitchFamily="34" charset="0"/>
                <a:ea typeface="Verdana" panose="020B0604030504040204" pitchFamily="34" charset="0"/>
                <a:cs typeface="Verdana"/>
              </a:rPr>
              <a:t>A</a:t>
            </a:r>
            <a:r>
              <a:rPr sz="1800" spc="-170" dirty="0">
                <a:solidFill>
                  <a:srgbClr val="124F5B"/>
                </a:solidFill>
                <a:latin typeface="Verdana" panose="020B0604030504040204" pitchFamily="34" charset="0"/>
                <a:ea typeface="Verdana" panose="020B0604030504040204" pitchFamily="34" charset="0"/>
                <a:cs typeface="Verdana"/>
              </a:rPr>
              <a:t> </a:t>
            </a:r>
            <a:r>
              <a:rPr sz="1800" spc="70" dirty="0">
                <a:solidFill>
                  <a:srgbClr val="124F5B"/>
                </a:solidFill>
                <a:latin typeface="Verdana" panose="020B0604030504040204" pitchFamily="34" charset="0"/>
                <a:ea typeface="Verdana" panose="020B0604030504040204" pitchFamily="34" charset="0"/>
                <a:cs typeface="Verdana"/>
              </a:rPr>
              <a:t>good</a:t>
            </a:r>
            <a:r>
              <a:rPr sz="1800" spc="-165" dirty="0">
                <a:solidFill>
                  <a:srgbClr val="124F5B"/>
                </a:solidFill>
                <a:latin typeface="Verdana" panose="020B0604030504040204" pitchFamily="34" charset="0"/>
                <a:ea typeface="Verdana" panose="020B0604030504040204" pitchFamily="34" charset="0"/>
                <a:cs typeface="Verdana"/>
              </a:rPr>
              <a:t> </a:t>
            </a:r>
            <a:r>
              <a:rPr sz="1800" spc="60" dirty="0">
                <a:solidFill>
                  <a:srgbClr val="124F5B"/>
                </a:solidFill>
                <a:latin typeface="Verdana" panose="020B0604030504040204" pitchFamily="34" charset="0"/>
                <a:ea typeface="Verdana" panose="020B0604030504040204" pitchFamily="34" charset="0"/>
                <a:cs typeface="Verdana"/>
              </a:rPr>
              <a:t>number</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of</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positive</a:t>
            </a:r>
            <a:r>
              <a:rPr sz="1800" spc="-165" dirty="0">
                <a:solidFill>
                  <a:srgbClr val="124F5B"/>
                </a:solidFill>
                <a:latin typeface="Verdana" panose="020B0604030504040204" pitchFamily="34" charset="0"/>
                <a:ea typeface="Verdana" panose="020B0604030504040204" pitchFamily="34" charset="0"/>
                <a:cs typeface="Verdana"/>
              </a:rPr>
              <a:t> </a:t>
            </a:r>
            <a:r>
              <a:rPr sz="1800" spc="-20" dirty="0">
                <a:solidFill>
                  <a:srgbClr val="124F5B"/>
                </a:solidFill>
                <a:latin typeface="Verdana" panose="020B0604030504040204" pitchFamily="34" charset="0"/>
                <a:ea typeface="Verdana" panose="020B0604030504040204" pitchFamily="34" charset="0"/>
                <a:cs typeface="Verdana"/>
              </a:rPr>
              <a:t>reviews</a:t>
            </a:r>
            <a:endParaRPr sz="1800" dirty="0">
              <a:latin typeface="Verdana" panose="020B0604030504040204" pitchFamily="34" charset="0"/>
              <a:ea typeface="Verdana" panose="020B0604030504040204" pitchFamily="34" charset="0"/>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pitchFamily="34" charset="0"/>
                <a:ea typeface="Verdana" panose="020B0604030504040204" pitchFamily="34" charset="0"/>
                <a:cs typeface="Verdana"/>
              </a:rPr>
              <a:t>A</a:t>
            </a:r>
            <a:r>
              <a:rPr sz="1800" spc="-170" dirty="0">
                <a:solidFill>
                  <a:srgbClr val="124F5B"/>
                </a:solidFill>
                <a:latin typeface="Verdana" panose="020B0604030504040204" pitchFamily="34" charset="0"/>
                <a:ea typeface="Verdana" panose="020B0604030504040204" pitchFamily="34" charset="0"/>
                <a:cs typeface="Verdana"/>
              </a:rPr>
              <a:t> </a:t>
            </a:r>
            <a:r>
              <a:rPr sz="1800" spc="70" dirty="0">
                <a:solidFill>
                  <a:srgbClr val="124F5B"/>
                </a:solidFill>
                <a:latin typeface="Verdana" panose="020B0604030504040204" pitchFamily="34" charset="0"/>
                <a:ea typeface="Verdana" panose="020B0604030504040204" pitchFamily="34" charset="0"/>
                <a:cs typeface="Verdana"/>
              </a:rPr>
              <a:t>good</a:t>
            </a:r>
            <a:r>
              <a:rPr sz="1800" spc="-165" dirty="0">
                <a:solidFill>
                  <a:srgbClr val="124F5B"/>
                </a:solidFill>
                <a:latin typeface="Verdana" panose="020B0604030504040204" pitchFamily="34" charset="0"/>
                <a:ea typeface="Verdana" panose="020B0604030504040204" pitchFamily="34" charset="0"/>
                <a:cs typeface="Verdana"/>
              </a:rPr>
              <a:t> </a:t>
            </a:r>
            <a:r>
              <a:rPr sz="1800" spc="60" dirty="0">
                <a:solidFill>
                  <a:srgbClr val="124F5B"/>
                </a:solidFill>
                <a:latin typeface="Verdana" panose="020B0604030504040204" pitchFamily="34" charset="0"/>
                <a:ea typeface="Verdana" panose="020B0604030504040204" pitchFamily="34" charset="0"/>
                <a:cs typeface="Verdana"/>
              </a:rPr>
              <a:t>number</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of</a:t>
            </a:r>
            <a:r>
              <a:rPr lang="en-IN" sz="1800" spc="-165" dirty="0">
                <a:solidFill>
                  <a:srgbClr val="124F5B"/>
                </a:solidFill>
                <a:latin typeface="Verdana" panose="020B0604030504040204" pitchFamily="34" charset="0"/>
                <a:ea typeface="Verdana" panose="020B0604030504040204" pitchFamily="34" charset="0"/>
                <a:cs typeface="Verdana"/>
              </a:rPr>
              <a:t> installs </a:t>
            </a:r>
            <a:endParaRPr sz="1800" dirty="0">
              <a:latin typeface="Verdana" panose="020B0604030504040204" pitchFamily="34" charset="0"/>
              <a:ea typeface="Verdana" panose="020B0604030504040204" pitchFamily="34" charset="0"/>
              <a:cs typeface="Verdana"/>
            </a:endParaRPr>
          </a:p>
          <a:p>
            <a:pPr marL="12700">
              <a:lnSpc>
                <a:spcPct val="100000"/>
              </a:lnSpc>
              <a:tabLst>
                <a:tab pos="469265" algn="l"/>
                <a:tab pos="469900" algn="l"/>
              </a:tabLst>
            </a:pP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8" y="281102"/>
            <a:ext cx="3147658"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80563"/>
            <a:ext cx="134949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34011"/>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71616" y="283573"/>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0" y="677332"/>
            <a:ext cx="9144000" cy="4466168"/>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play store apps installs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most popular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Top 10 apps in play store considering all the parameters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installs, category wise</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Most installed apps in communication category</a:t>
            </a:r>
            <a:endParaRPr dirty="0">
              <a:solidFill>
                <a:schemeClr val="accent5">
                  <a:lumMod val="50000"/>
                </a:schemeClr>
              </a:solidFill>
            </a:endParaRPr>
          </a:p>
          <a:p>
            <a:pPr marR="0" lvl="0" algn="l" rtl="0">
              <a:lnSpc>
                <a:spcPct val="80000"/>
              </a:lnSpc>
              <a:spcBef>
                <a:spcPts val="0"/>
              </a:spcBef>
              <a:spcAft>
                <a:spcPts val="0"/>
              </a:spcAft>
              <a:buClr>
                <a:srgbClr val="000000"/>
              </a:buClr>
              <a:buSzPts val="1200"/>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sizes of apps in each category</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percentage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top installed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rating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Correlation between Rating ,Installs and Price </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installed apps with content rating</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115000"/>
              </a:lnSpc>
              <a:spcBef>
                <a:spcPts val="0"/>
              </a:spcBef>
              <a:spcAft>
                <a:spcPts val="0"/>
              </a:spcAft>
              <a:buClr>
                <a:srgbClr val="000000"/>
              </a:buClr>
              <a:buSzPts val="1200"/>
              <a:buFont typeface="Wingdings" panose="05000000000000000000" pitchFamily="2" charset="2"/>
              <a:buChar char="q"/>
            </a:pPr>
            <a:r>
              <a:rPr lang="en-US" dirty="0">
                <a:solidFill>
                  <a:schemeClr val="accent5">
                    <a:lumMod val="50000"/>
                  </a:schemeClr>
                </a:solidFill>
              </a:rPr>
              <a:t>Percentage reviews sentiment distribution</a:t>
            </a:r>
            <a:br>
              <a:rPr lang="en-US" b="0" i="0" u="none" strike="noStrike" cap="none" dirty="0">
                <a:solidFill>
                  <a:schemeClr val="accent5">
                    <a:lumMod val="50000"/>
                  </a:schemeClr>
                </a:solidFill>
                <a:latin typeface="Arial"/>
                <a:ea typeface="Arial"/>
                <a:cs typeface="Arial"/>
                <a:sym typeface="Arial"/>
              </a:rPr>
            </a:b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a:extLst>
              <a:ext uri="{FF2B5EF4-FFF2-40B4-BE49-F238E27FC236}">
                <a16:creationId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9580</TotalTime>
  <Words>2083</Words>
  <Application>Microsoft Office PowerPoint</Application>
  <PresentationFormat>On-screen Show (16:9)</PresentationFormat>
  <Paragraphs>223</Paragraphs>
  <Slides>35</Slides>
  <Notes>3</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35</vt:i4>
      </vt:variant>
    </vt:vector>
  </HeadingPairs>
  <TitlesOfParts>
    <vt:vector size="58" baseType="lpstr">
      <vt:lpstr>charter</vt:lpstr>
      <vt:lpstr>Algerian</vt:lpstr>
      <vt:lpstr>Arial</vt:lpstr>
      <vt:lpstr>Cascadia Mono ExtraLight</vt:lpstr>
      <vt:lpstr>Verdana</vt:lpstr>
      <vt:lpstr>Wingdings</vt:lpstr>
      <vt:lpstr>Montserrat</vt:lpstr>
      <vt:lpstr>Roboto</vt:lpstr>
      <vt:lpstr>Old Standard TT</vt:lpstr>
      <vt:lpstr>Arial MT</vt:lpstr>
      <vt:lpstr>MV Boli</vt:lpstr>
      <vt:lpstr>AoyagiKouzanFontT</vt:lpstr>
      <vt:lpstr>Comic Sans MS</vt:lpstr>
      <vt:lpstr>Courier New</vt:lpstr>
      <vt:lpstr>Times New Roman</vt:lpstr>
      <vt:lpstr>Berlin Sans FB Demi</vt:lpstr>
      <vt:lpstr>Segoe UI Black</vt:lpstr>
      <vt:lpstr>Arial Rounded MT Bold</vt:lpstr>
      <vt:lpstr>Calibri</vt:lpstr>
      <vt:lpstr>Arial Black</vt:lpstr>
      <vt:lpstr>Aharoni</vt:lpstr>
      <vt:lpstr>Presentation</vt:lpstr>
      <vt:lpstr>Presentation</vt:lpstr>
      <vt:lpstr>PowerPoint Presentation</vt:lpstr>
      <vt:lpstr>WHY ANALYZE THE GOOGLE  PLAY  STORE?</vt:lpstr>
      <vt:lpstr>PowerPoint Presentation</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shubhangani TIWARI</dc:creator>
  <cp:lastModifiedBy>SHUABHANGANI TIWARI</cp:lastModifiedBy>
  <cp:revision>12</cp:revision>
  <dcterms:created xsi:type="dcterms:W3CDTF">2022-03-16T09:49:32Z</dcterms:created>
  <dcterms:modified xsi:type="dcterms:W3CDTF">2022-12-21T18:28:51Z</dcterms:modified>
</cp:coreProperties>
</file>